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373" r:id="rId5"/>
    <p:sldId id="374" r:id="rId6"/>
    <p:sldId id="359" r:id="rId7"/>
    <p:sldId id="368" r:id="rId8"/>
    <p:sldId id="364" r:id="rId9"/>
    <p:sldId id="376" r:id="rId10"/>
    <p:sldId id="375" r:id="rId11"/>
    <p:sldId id="366" r:id="rId12"/>
    <p:sldId id="372" r:id="rId13"/>
    <p:sldId id="365" r:id="rId14"/>
    <p:sldId id="369" r:id="rId15"/>
    <p:sldId id="362" r:id="rId16"/>
  </p:sldIdLst>
  <p:sldSz cx="12192000" cy="6858000"/>
  <p:notesSz cx="6797675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5226" autoAdjust="0"/>
  </p:normalViewPr>
  <p:slideViewPr>
    <p:cSldViewPr snapToGrid="0">
      <p:cViewPr varScale="1">
        <p:scale>
          <a:sx n="118" d="100"/>
          <a:sy n="118" d="100"/>
        </p:scale>
        <p:origin x="156" y="72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Feuille_de_calcul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Feuille_de_calcul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461539844292668E-2"/>
          <c:y val="3.576055456634869E-2"/>
          <c:w val="0.93468593220575658"/>
          <c:h val="0.85532649490587631"/>
        </c:manualLayout>
      </c:layout>
      <c:lineChart>
        <c:grouping val="standard"/>
        <c:varyColors val="0"/>
        <c:ser>
          <c:idx val="1"/>
          <c:order val="0"/>
          <c:tx>
            <c:strRef>
              <c:f>INDICATEUR!$H$5</c:f>
              <c:strCache>
                <c:ptCount val="1"/>
                <c:pt idx="0">
                  <c:v>ICS Grand Est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INDICATEUR!$B$11:$B$198</c:f>
              <c:numCache>
                <c:formatCode>mmm\-yy</c:formatCode>
                <c:ptCount val="188"/>
                <c:pt idx="0">
                  <c:v>39569</c:v>
                </c:pt>
                <c:pt idx="1">
                  <c:v>39600</c:v>
                </c:pt>
                <c:pt idx="2">
                  <c:v>39630</c:v>
                </c:pt>
                <c:pt idx="3">
                  <c:v>39661</c:v>
                </c:pt>
                <c:pt idx="4">
                  <c:v>39692</c:v>
                </c:pt>
                <c:pt idx="5">
                  <c:v>39722</c:v>
                </c:pt>
                <c:pt idx="6">
                  <c:v>39753</c:v>
                </c:pt>
                <c:pt idx="7">
                  <c:v>39783</c:v>
                </c:pt>
                <c:pt idx="8">
                  <c:v>39814</c:v>
                </c:pt>
                <c:pt idx="9">
                  <c:v>39845</c:v>
                </c:pt>
                <c:pt idx="10">
                  <c:v>39873</c:v>
                </c:pt>
                <c:pt idx="11">
                  <c:v>39904</c:v>
                </c:pt>
                <c:pt idx="12">
                  <c:v>39934</c:v>
                </c:pt>
                <c:pt idx="13">
                  <c:v>39965</c:v>
                </c:pt>
                <c:pt idx="14">
                  <c:v>39995</c:v>
                </c:pt>
                <c:pt idx="15">
                  <c:v>40026</c:v>
                </c:pt>
                <c:pt idx="16">
                  <c:v>40057</c:v>
                </c:pt>
                <c:pt idx="17">
                  <c:v>40087</c:v>
                </c:pt>
                <c:pt idx="18">
                  <c:v>40118</c:v>
                </c:pt>
                <c:pt idx="19">
                  <c:v>40148</c:v>
                </c:pt>
                <c:pt idx="20">
                  <c:v>40179</c:v>
                </c:pt>
                <c:pt idx="21">
                  <c:v>40210</c:v>
                </c:pt>
                <c:pt idx="22">
                  <c:v>40238</c:v>
                </c:pt>
                <c:pt idx="23">
                  <c:v>40269</c:v>
                </c:pt>
                <c:pt idx="24">
                  <c:v>40299</c:v>
                </c:pt>
                <c:pt idx="25">
                  <c:v>40330</c:v>
                </c:pt>
                <c:pt idx="26">
                  <c:v>40360</c:v>
                </c:pt>
                <c:pt idx="27">
                  <c:v>40391</c:v>
                </c:pt>
                <c:pt idx="28">
                  <c:v>40422</c:v>
                </c:pt>
                <c:pt idx="29">
                  <c:v>40452</c:v>
                </c:pt>
                <c:pt idx="30">
                  <c:v>40483</c:v>
                </c:pt>
                <c:pt idx="31">
                  <c:v>40513</c:v>
                </c:pt>
                <c:pt idx="32">
                  <c:v>40544</c:v>
                </c:pt>
                <c:pt idx="33">
                  <c:v>40575</c:v>
                </c:pt>
                <c:pt idx="34">
                  <c:v>40603</c:v>
                </c:pt>
                <c:pt idx="35">
                  <c:v>40634</c:v>
                </c:pt>
                <c:pt idx="36">
                  <c:v>40664</c:v>
                </c:pt>
                <c:pt idx="37">
                  <c:v>40695</c:v>
                </c:pt>
                <c:pt idx="38">
                  <c:v>40725</c:v>
                </c:pt>
                <c:pt idx="39">
                  <c:v>40756</c:v>
                </c:pt>
                <c:pt idx="40">
                  <c:v>40787</c:v>
                </c:pt>
                <c:pt idx="41">
                  <c:v>40817</c:v>
                </c:pt>
                <c:pt idx="42">
                  <c:v>40848</c:v>
                </c:pt>
                <c:pt idx="43">
                  <c:v>40878</c:v>
                </c:pt>
                <c:pt idx="44">
                  <c:v>40909</c:v>
                </c:pt>
                <c:pt idx="45">
                  <c:v>40940</c:v>
                </c:pt>
                <c:pt idx="46">
                  <c:v>40969</c:v>
                </c:pt>
                <c:pt idx="47">
                  <c:v>41000</c:v>
                </c:pt>
                <c:pt idx="48">
                  <c:v>41030</c:v>
                </c:pt>
                <c:pt idx="49">
                  <c:v>41061</c:v>
                </c:pt>
                <c:pt idx="50">
                  <c:v>41091</c:v>
                </c:pt>
                <c:pt idx="51">
                  <c:v>41122</c:v>
                </c:pt>
                <c:pt idx="52">
                  <c:v>41153</c:v>
                </c:pt>
                <c:pt idx="53">
                  <c:v>41183</c:v>
                </c:pt>
                <c:pt idx="54">
                  <c:v>41214</c:v>
                </c:pt>
                <c:pt idx="55">
                  <c:v>41244</c:v>
                </c:pt>
                <c:pt idx="56">
                  <c:v>41275</c:v>
                </c:pt>
                <c:pt idx="57">
                  <c:v>41306</c:v>
                </c:pt>
                <c:pt idx="58">
                  <c:v>41334</c:v>
                </c:pt>
                <c:pt idx="59">
                  <c:v>41365</c:v>
                </c:pt>
                <c:pt idx="60">
                  <c:v>41395</c:v>
                </c:pt>
                <c:pt idx="61">
                  <c:v>41426</c:v>
                </c:pt>
                <c:pt idx="62">
                  <c:v>41456</c:v>
                </c:pt>
                <c:pt idx="63">
                  <c:v>41487</c:v>
                </c:pt>
                <c:pt idx="64">
                  <c:v>41518</c:v>
                </c:pt>
                <c:pt idx="65">
                  <c:v>41548</c:v>
                </c:pt>
                <c:pt idx="66">
                  <c:v>41579</c:v>
                </c:pt>
                <c:pt idx="67">
                  <c:v>41609</c:v>
                </c:pt>
                <c:pt idx="68">
                  <c:v>41640</c:v>
                </c:pt>
                <c:pt idx="69">
                  <c:v>41671</c:v>
                </c:pt>
                <c:pt idx="70">
                  <c:v>41699</c:v>
                </c:pt>
                <c:pt idx="71">
                  <c:v>41730</c:v>
                </c:pt>
                <c:pt idx="72">
                  <c:v>41760</c:v>
                </c:pt>
                <c:pt idx="73">
                  <c:v>41791</c:v>
                </c:pt>
                <c:pt idx="74">
                  <c:v>41821</c:v>
                </c:pt>
                <c:pt idx="75">
                  <c:v>41852</c:v>
                </c:pt>
                <c:pt idx="76">
                  <c:v>41883</c:v>
                </c:pt>
                <c:pt idx="77">
                  <c:v>41913</c:v>
                </c:pt>
                <c:pt idx="78">
                  <c:v>41944</c:v>
                </c:pt>
                <c:pt idx="79">
                  <c:v>41974</c:v>
                </c:pt>
                <c:pt idx="80">
                  <c:v>42005</c:v>
                </c:pt>
                <c:pt idx="81">
                  <c:v>42036</c:v>
                </c:pt>
                <c:pt idx="82">
                  <c:v>42064</c:v>
                </c:pt>
                <c:pt idx="83">
                  <c:v>42095</c:v>
                </c:pt>
                <c:pt idx="84">
                  <c:v>42125</c:v>
                </c:pt>
                <c:pt idx="85">
                  <c:v>42156</c:v>
                </c:pt>
                <c:pt idx="86">
                  <c:v>42186</c:v>
                </c:pt>
                <c:pt idx="87">
                  <c:v>42217</c:v>
                </c:pt>
                <c:pt idx="88">
                  <c:v>42248</c:v>
                </c:pt>
                <c:pt idx="89">
                  <c:v>42278</c:v>
                </c:pt>
                <c:pt idx="90">
                  <c:v>42309</c:v>
                </c:pt>
                <c:pt idx="91">
                  <c:v>42339</c:v>
                </c:pt>
                <c:pt idx="92">
                  <c:v>42370</c:v>
                </c:pt>
                <c:pt idx="93">
                  <c:v>42401</c:v>
                </c:pt>
                <c:pt idx="94">
                  <c:v>42430</c:v>
                </c:pt>
                <c:pt idx="95">
                  <c:v>42461</c:v>
                </c:pt>
                <c:pt idx="96">
                  <c:v>42491</c:v>
                </c:pt>
                <c:pt idx="97">
                  <c:v>42522</c:v>
                </c:pt>
                <c:pt idx="98">
                  <c:v>42552</c:v>
                </c:pt>
                <c:pt idx="99">
                  <c:v>42583</c:v>
                </c:pt>
                <c:pt idx="100">
                  <c:v>42614</c:v>
                </c:pt>
                <c:pt idx="101">
                  <c:v>42644</c:v>
                </c:pt>
                <c:pt idx="102">
                  <c:v>42675</c:v>
                </c:pt>
                <c:pt idx="103">
                  <c:v>42705</c:v>
                </c:pt>
                <c:pt idx="104">
                  <c:v>42736</c:v>
                </c:pt>
                <c:pt idx="105">
                  <c:v>42767</c:v>
                </c:pt>
                <c:pt idx="106">
                  <c:v>42795</c:v>
                </c:pt>
                <c:pt idx="107">
                  <c:v>42826</c:v>
                </c:pt>
                <c:pt idx="108">
                  <c:v>42856</c:v>
                </c:pt>
                <c:pt idx="109">
                  <c:v>42887</c:v>
                </c:pt>
                <c:pt idx="110">
                  <c:v>42917</c:v>
                </c:pt>
                <c:pt idx="111">
                  <c:v>42948</c:v>
                </c:pt>
                <c:pt idx="112">
                  <c:v>42979</c:v>
                </c:pt>
                <c:pt idx="113">
                  <c:v>43009</c:v>
                </c:pt>
                <c:pt idx="114">
                  <c:v>43040</c:v>
                </c:pt>
                <c:pt idx="115">
                  <c:v>43070</c:v>
                </c:pt>
                <c:pt idx="116">
                  <c:v>43101</c:v>
                </c:pt>
                <c:pt idx="117">
                  <c:v>43132</c:v>
                </c:pt>
                <c:pt idx="118">
                  <c:v>43160</c:v>
                </c:pt>
                <c:pt idx="119">
                  <c:v>43191</c:v>
                </c:pt>
                <c:pt idx="120">
                  <c:v>43221</c:v>
                </c:pt>
                <c:pt idx="121">
                  <c:v>43252</c:v>
                </c:pt>
                <c:pt idx="122">
                  <c:v>43282</c:v>
                </c:pt>
                <c:pt idx="123">
                  <c:v>43313</c:v>
                </c:pt>
                <c:pt idx="124">
                  <c:v>43344</c:v>
                </c:pt>
                <c:pt idx="125">
                  <c:v>43374</c:v>
                </c:pt>
                <c:pt idx="126">
                  <c:v>43405</c:v>
                </c:pt>
                <c:pt idx="127">
                  <c:v>43435</c:v>
                </c:pt>
                <c:pt idx="128">
                  <c:v>43466</c:v>
                </c:pt>
                <c:pt idx="129">
                  <c:v>43497</c:v>
                </c:pt>
                <c:pt idx="130">
                  <c:v>43525</c:v>
                </c:pt>
                <c:pt idx="131">
                  <c:v>43556</c:v>
                </c:pt>
                <c:pt idx="132">
                  <c:v>43586</c:v>
                </c:pt>
                <c:pt idx="133">
                  <c:v>43617</c:v>
                </c:pt>
                <c:pt idx="134">
                  <c:v>43647</c:v>
                </c:pt>
                <c:pt idx="135">
                  <c:v>43678</c:v>
                </c:pt>
                <c:pt idx="136">
                  <c:v>43709</c:v>
                </c:pt>
                <c:pt idx="137">
                  <c:v>43739</c:v>
                </c:pt>
                <c:pt idx="138">
                  <c:v>43770</c:v>
                </c:pt>
                <c:pt idx="139">
                  <c:v>43800</c:v>
                </c:pt>
                <c:pt idx="140">
                  <c:v>43831</c:v>
                </c:pt>
                <c:pt idx="141">
                  <c:v>43862</c:v>
                </c:pt>
                <c:pt idx="142">
                  <c:v>43891</c:v>
                </c:pt>
                <c:pt idx="143">
                  <c:v>43922</c:v>
                </c:pt>
                <c:pt idx="144">
                  <c:v>43952</c:v>
                </c:pt>
                <c:pt idx="145">
                  <c:v>43983</c:v>
                </c:pt>
                <c:pt idx="146">
                  <c:v>44013</c:v>
                </c:pt>
                <c:pt idx="147">
                  <c:v>44044</c:v>
                </c:pt>
                <c:pt idx="148">
                  <c:v>44075</c:v>
                </c:pt>
                <c:pt idx="149">
                  <c:v>44105</c:v>
                </c:pt>
                <c:pt idx="150">
                  <c:v>44136</c:v>
                </c:pt>
                <c:pt idx="151">
                  <c:v>44166</c:v>
                </c:pt>
                <c:pt idx="152">
                  <c:v>44197</c:v>
                </c:pt>
                <c:pt idx="153">
                  <c:v>44228</c:v>
                </c:pt>
                <c:pt idx="154">
                  <c:v>44256</c:v>
                </c:pt>
                <c:pt idx="155">
                  <c:v>44287</c:v>
                </c:pt>
                <c:pt idx="156">
                  <c:v>44317</c:v>
                </c:pt>
                <c:pt idx="157">
                  <c:v>44348</c:v>
                </c:pt>
                <c:pt idx="158">
                  <c:v>44378</c:v>
                </c:pt>
                <c:pt idx="159">
                  <c:v>44409</c:v>
                </c:pt>
                <c:pt idx="160">
                  <c:v>44440</c:v>
                </c:pt>
                <c:pt idx="161">
                  <c:v>44470</c:v>
                </c:pt>
                <c:pt idx="162">
                  <c:v>44501</c:v>
                </c:pt>
                <c:pt idx="163">
                  <c:v>44531</c:v>
                </c:pt>
                <c:pt idx="164">
                  <c:v>44562</c:v>
                </c:pt>
                <c:pt idx="165">
                  <c:v>44593</c:v>
                </c:pt>
                <c:pt idx="166">
                  <c:v>44621</c:v>
                </c:pt>
                <c:pt idx="167">
                  <c:v>44652</c:v>
                </c:pt>
                <c:pt idx="168">
                  <c:v>44682</c:v>
                </c:pt>
                <c:pt idx="169">
                  <c:v>44713</c:v>
                </c:pt>
                <c:pt idx="170">
                  <c:v>44743</c:v>
                </c:pt>
                <c:pt idx="171">
                  <c:v>44774</c:v>
                </c:pt>
                <c:pt idx="172">
                  <c:v>44805</c:v>
                </c:pt>
                <c:pt idx="173">
                  <c:v>44835</c:v>
                </c:pt>
                <c:pt idx="174">
                  <c:v>44866</c:v>
                </c:pt>
                <c:pt idx="175">
                  <c:v>44896</c:v>
                </c:pt>
                <c:pt idx="176">
                  <c:v>44927</c:v>
                </c:pt>
                <c:pt idx="177">
                  <c:v>44958</c:v>
                </c:pt>
                <c:pt idx="178">
                  <c:v>44986</c:v>
                </c:pt>
                <c:pt idx="179">
                  <c:v>45017</c:v>
                </c:pt>
                <c:pt idx="180">
                  <c:v>45047</c:v>
                </c:pt>
                <c:pt idx="181">
                  <c:v>45078</c:v>
                </c:pt>
                <c:pt idx="182">
                  <c:v>45108</c:v>
                </c:pt>
                <c:pt idx="183">
                  <c:v>45139</c:v>
                </c:pt>
                <c:pt idx="184">
                  <c:v>45170</c:v>
                </c:pt>
                <c:pt idx="185">
                  <c:v>45200</c:v>
                </c:pt>
                <c:pt idx="186">
                  <c:v>45231</c:v>
                </c:pt>
                <c:pt idx="187">
                  <c:v>45261</c:v>
                </c:pt>
              </c:numCache>
            </c:numRef>
          </c:cat>
          <c:val>
            <c:numRef>
              <c:f>INDICATEUR!$H$11:$H$198</c:f>
              <c:numCache>
                <c:formatCode>General</c:formatCode>
                <c:ptCount val="188"/>
                <c:pt idx="0">
                  <c:v>105.62773545142792</c:v>
                </c:pt>
                <c:pt idx="1">
                  <c:v>104.97549858203001</c:v>
                </c:pt>
                <c:pt idx="2">
                  <c:v>104.69645396520363</c:v>
                </c:pt>
                <c:pt idx="3">
                  <c:v>104.00460764722962</c:v>
                </c:pt>
                <c:pt idx="4">
                  <c:v>103.17504852271065</c:v>
                </c:pt>
                <c:pt idx="5">
                  <c:v>100.82212049321834</c:v>
                </c:pt>
                <c:pt idx="6">
                  <c:v>99.784244285432152</c:v>
                </c:pt>
                <c:pt idx="7">
                  <c:v>98.255204674641419</c:v>
                </c:pt>
                <c:pt idx="8">
                  <c:v>96.40018220080826</c:v>
                </c:pt>
                <c:pt idx="9">
                  <c:v>94.22202964357939</c:v>
                </c:pt>
                <c:pt idx="10">
                  <c:v>92.565764116746436</c:v>
                </c:pt>
                <c:pt idx="11">
                  <c:v>91.379762184810488</c:v>
                </c:pt>
                <c:pt idx="12">
                  <c:v>91.027829792621333</c:v>
                </c:pt>
                <c:pt idx="13">
                  <c:v>90.319360543840403</c:v>
                </c:pt>
                <c:pt idx="14">
                  <c:v>90.498509312176822</c:v>
                </c:pt>
                <c:pt idx="15">
                  <c:v>90.935646432419986</c:v>
                </c:pt>
                <c:pt idx="16">
                  <c:v>91.498119124871323</c:v>
                </c:pt>
                <c:pt idx="17">
                  <c:v>91.386008584783227</c:v>
                </c:pt>
                <c:pt idx="18">
                  <c:v>91.58185124616341</c:v>
                </c:pt>
                <c:pt idx="19">
                  <c:v>92.245551987837018</c:v>
                </c:pt>
                <c:pt idx="20">
                  <c:v>92.205381290104555</c:v>
                </c:pt>
                <c:pt idx="21">
                  <c:v>92.998217898922803</c:v>
                </c:pt>
                <c:pt idx="22">
                  <c:v>93.916043604343386</c:v>
                </c:pt>
                <c:pt idx="23">
                  <c:v>94.161841461221272</c:v>
                </c:pt>
                <c:pt idx="24">
                  <c:v>94.822145514524081</c:v>
                </c:pt>
                <c:pt idx="25">
                  <c:v>94.908650915374892</c:v>
                </c:pt>
                <c:pt idx="26">
                  <c:v>95.950527533516009</c:v>
                </c:pt>
                <c:pt idx="27">
                  <c:v>95.989298800460631</c:v>
                </c:pt>
                <c:pt idx="28">
                  <c:v>96.949871289330005</c:v>
                </c:pt>
                <c:pt idx="29">
                  <c:v>97.881343568668115</c:v>
                </c:pt>
                <c:pt idx="30">
                  <c:v>98.580501199844633</c:v>
                </c:pt>
                <c:pt idx="31">
                  <c:v>98.842637705465506</c:v>
                </c:pt>
                <c:pt idx="32">
                  <c:v>99.763206213354962</c:v>
                </c:pt>
                <c:pt idx="33">
                  <c:v>100.21496831506481</c:v>
                </c:pt>
                <c:pt idx="34">
                  <c:v>100.2072721620586</c:v>
                </c:pt>
                <c:pt idx="35">
                  <c:v>100.08932527098531</c:v>
                </c:pt>
                <c:pt idx="36">
                  <c:v>100.55757249471026</c:v>
                </c:pt>
                <c:pt idx="37">
                  <c:v>100.71788676305766</c:v>
                </c:pt>
                <c:pt idx="38">
                  <c:v>100.35783333662498</c:v>
                </c:pt>
                <c:pt idx="39">
                  <c:v>100.24538813859041</c:v>
                </c:pt>
                <c:pt idx="40">
                  <c:v>100.37473732938135</c:v>
                </c:pt>
                <c:pt idx="41">
                  <c:v>100.44874765522917</c:v>
                </c:pt>
                <c:pt idx="42">
                  <c:v>100.0405930585578</c:v>
                </c:pt>
                <c:pt idx="43">
                  <c:v>100.27309020519662</c:v>
                </c:pt>
                <c:pt idx="44">
                  <c:v>99.735422709998289</c:v>
                </c:pt>
                <c:pt idx="45">
                  <c:v>99.150113872439647</c:v>
                </c:pt>
                <c:pt idx="46">
                  <c:v>99.380746941916712</c:v>
                </c:pt>
                <c:pt idx="47">
                  <c:v>98.871081869731796</c:v>
                </c:pt>
                <c:pt idx="48">
                  <c:v>98.665510498232564</c:v>
                </c:pt>
                <c:pt idx="49">
                  <c:v>98.369456158320247</c:v>
                </c:pt>
                <c:pt idx="50">
                  <c:v>97.897481123000063</c:v>
                </c:pt>
                <c:pt idx="51">
                  <c:v>97.449800742893615</c:v>
                </c:pt>
                <c:pt idx="52">
                  <c:v>96.811673683893545</c:v>
                </c:pt>
                <c:pt idx="53">
                  <c:v>96.571983763116023</c:v>
                </c:pt>
                <c:pt idx="54">
                  <c:v>96.203108015963892</c:v>
                </c:pt>
                <c:pt idx="55">
                  <c:v>95.703062911396984</c:v>
                </c:pt>
                <c:pt idx="56">
                  <c:v>95.716662757363153</c:v>
                </c:pt>
                <c:pt idx="57">
                  <c:v>95.801291268575184</c:v>
                </c:pt>
                <c:pt idx="58">
                  <c:v>95.60978407466979</c:v>
                </c:pt>
                <c:pt idx="59">
                  <c:v>96.047167965650132</c:v>
                </c:pt>
                <c:pt idx="60">
                  <c:v>95.889751643836973</c:v>
                </c:pt>
                <c:pt idx="61">
                  <c:v>95.930731361116372</c:v>
                </c:pt>
                <c:pt idx="62">
                  <c:v>96.23950486304939</c:v>
                </c:pt>
                <c:pt idx="63">
                  <c:v>96.44260402393904</c:v>
                </c:pt>
                <c:pt idx="64">
                  <c:v>96.864358321346302</c:v>
                </c:pt>
                <c:pt idx="65">
                  <c:v>97.108901371571235</c:v>
                </c:pt>
                <c:pt idx="66">
                  <c:v>97.409634780162719</c:v>
                </c:pt>
                <c:pt idx="67">
                  <c:v>97.161890355419175</c:v>
                </c:pt>
                <c:pt idx="68">
                  <c:v>97.193903144354266</c:v>
                </c:pt>
                <c:pt idx="69">
                  <c:v>97.225501232966053</c:v>
                </c:pt>
                <c:pt idx="70">
                  <c:v>97.416395343272285</c:v>
                </c:pt>
                <c:pt idx="71">
                  <c:v>97.555408981676479</c:v>
                </c:pt>
                <c:pt idx="72">
                  <c:v>97.565959033286248</c:v>
                </c:pt>
                <c:pt idx="73">
                  <c:v>98.029701666849391</c:v>
                </c:pt>
                <c:pt idx="74">
                  <c:v>98.165813221990689</c:v>
                </c:pt>
                <c:pt idx="75">
                  <c:v>97.554415860574039</c:v>
                </c:pt>
                <c:pt idx="76">
                  <c:v>97.531847352081954</c:v>
                </c:pt>
                <c:pt idx="77">
                  <c:v>97.038984360729756</c:v>
                </c:pt>
                <c:pt idx="78">
                  <c:v>97.333578324263868</c:v>
                </c:pt>
                <c:pt idx="79">
                  <c:v>97.540027753114686</c:v>
                </c:pt>
                <c:pt idx="80">
                  <c:v>97.795155839231086</c:v>
                </c:pt>
                <c:pt idx="81">
                  <c:v>98.010208164339829</c:v>
                </c:pt>
                <c:pt idx="82">
                  <c:v>97.810518702853358</c:v>
                </c:pt>
                <c:pt idx="83">
                  <c:v>98.196463164678718</c:v>
                </c:pt>
                <c:pt idx="84">
                  <c:v>98.710111032464539</c:v>
                </c:pt>
                <c:pt idx="85">
                  <c:v>98.221607499232647</c:v>
                </c:pt>
                <c:pt idx="86">
                  <c:v>98.40208092044584</c:v>
                </c:pt>
                <c:pt idx="87">
                  <c:v>99.13013696640698</c:v>
                </c:pt>
                <c:pt idx="88">
                  <c:v>99.2277503012468</c:v>
                </c:pt>
                <c:pt idx="89">
                  <c:v>99.282527251021989</c:v>
                </c:pt>
                <c:pt idx="90">
                  <c:v>99.663500484054467</c:v>
                </c:pt>
                <c:pt idx="91">
                  <c:v>100.25876083302559</c:v>
                </c:pt>
                <c:pt idx="92">
                  <c:v>100.51427074990762</c:v>
                </c:pt>
                <c:pt idx="93">
                  <c:v>100.26573246593748</c:v>
                </c:pt>
                <c:pt idx="94">
                  <c:v>100.38271325024037</c:v>
                </c:pt>
                <c:pt idx="95">
                  <c:v>100.41685687435324</c:v>
                </c:pt>
                <c:pt idx="96">
                  <c:v>100.6758150804356</c:v>
                </c:pt>
                <c:pt idx="97">
                  <c:v>100.77828853963895</c:v>
                </c:pt>
                <c:pt idx="98">
                  <c:v>100.96479971212599</c:v>
                </c:pt>
                <c:pt idx="99">
                  <c:v>101.00579437504651</c:v>
                </c:pt>
                <c:pt idx="100">
                  <c:v>101.13608789314429</c:v>
                </c:pt>
                <c:pt idx="101">
                  <c:v>101.89837704849617</c:v>
                </c:pt>
                <c:pt idx="102">
                  <c:v>102.38653953981671</c:v>
                </c:pt>
                <c:pt idx="103">
                  <c:v>102.55009939751777</c:v>
                </c:pt>
                <c:pt idx="104">
                  <c:v>102.52358404314168</c:v>
                </c:pt>
                <c:pt idx="105">
                  <c:v>103.18453361691878</c:v>
                </c:pt>
                <c:pt idx="106">
                  <c:v>103.27586855700088</c:v>
                </c:pt>
                <c:pt idx="107">
                  <c:v>103.69038434772139</c:v>
                </c:pt>
                <c:pt idx="108">
                  <c:v>103.7938895131574</c:v>
                </c:pt>
                <c:pt idx="109">
                  <c:v>104.31600720706064</c:v>
                </c:pt>
                <c:pt idx="110">
                  <c:v>104.44703396407103</c:v>
                </c:pt>
                <c:pt idx="111">
                  <c:v>104.46659265903799</c:v>
                </c:pt>
                <c:pt idx="112">
                  <c:v>105.11132451860971</c:v>
                </c:pt>
                <c:pt idx="113">
                  <c:v>105.67663304015893</c:v>
                </c:pt>
                <c:pt idx="114">
                  <c:v>105.9927849742115</c:v>
                </c:pt>
                <c:pt idx="115">
                  <c:v>106.73892318920412</c:v>
                </c:pt>
                <c:pt idx="116">
                  <c:v>106.66868951650603</c:v>
                </c:pt>
                <c:pt idx="117">
                  <c:v>106.64734958252018</c:v>
                </c:pt>
                <c:pt idx="118">
                  <c:v>106.9171243879244</c:v>
                </c:pt>
                <c:pt idx="119">
                  <c:v>107.66682497773128</c:v>
                </c:pt>
                <c:pt idx="120">
                  <c:v>107.04907808905905</c:v>
                </c:pt>
                <c:pt idx="121">
                  <c:v>107.03363674034399</c:v>
                </c:pt>
                <c:pt idx="122">
                  <c:v>106.64675270213573</c:v>
                </c:pt>
                <c:pt idx="123">
                  <c:v>106.7322953467332</c:v>
                </c:pt>
                <c:pt idx="124">
                  <c:v>106.75382112872077</c:v>
                </c:pt>
                <c:pt idx="125">
                  <c:v>107.25677012719797</c:v>
                </c:pt>
                <c:pt idx="126">
                  <c:v>107.27721833138567</c:v>
                </c:pt>
                <c:pt idx="127">
                  <c:v>106.76159468137328</c:v>
                </c:pt>
                <c:pt idx="128">
                  <c:v>107.374947986517</c:v>
                </c:pt>
                <c:pt idx="129">
                  <c:v>107.643348556863</c:v>
                </c:pt>
                <c:pt idx="130">
                  <c:v>107.58653594343222</c:v>
                </c:pt>
                <c:pt idx="131">
                  <c:v>106.95260364486663</c:v>
                </c:pt>
                <c:pt idx="132">
                  <c:v>107.00436976351837</c:v>
                </c:pt>
                <c:pt idx="133">
                  <c:v>106.94454837082729</c:v>
                </c:pt>
                <c:pt idx="134">
                  <c:v>106.7039053903458</c:v>
                </c:pt>
                <c:pt idx="135">
                  <c:v>106.57325901772931</c:v>
                </c:pt>
                <c:pt idx="136">
                  <c:v>106.59186645000162</c:v>
                </c:pt>
                <c:pt idx="137">
                  <c:v>106.7171241197055</c:v>
                </c:pt>
                <c:pt idx="138">
                  <c:v>106.79444132207935</c:v>
                </c:pt>
                <c:pt idx="139">
                  <c:v>106.16597968674472</c:v>
                </c:pt>
                <c:pt idx="140">
                  <c:v>106.37381523103622</c:v>
                </c:pt>
                <c:pt idx="141">
                  <c:v>106.16890507040112</c:v>
                </c:pt>
                <c:pt idx="142">
                  <c:v>97.983370373837005</c:v>
                </c:pt>
                <c:pt idx="143">
                  <c:v>90.159447206241708</c:v>
                </c:pt>
                <c:pt idx="144">
                  <c:v>94.598846521118674</c:v>
                </c:pt>
                <c:pt idx="145">
                  <c:v>96.244397606805236</c:v>
                </c:pt>
                <c:pt idx="146">
                  <c:v>99.767514994526209</c:v>
                </c:pt>
                <c:pt idx="147">
                  <c:v>100.87978318133128</c:v>
                </c:pt>
                <c:pt idx="148">
                  <c:v>101.02589494957853</c:v>
                </c:pt>
                <c:pt idx="149">
                  <c:v>102.44033129243277</c:v>
                </c:pt>
                <c:pt idx="150">
                  <c:v>102.23071096826239</c:v>
                </c:pt>
                <c:pt idx="151">
                  <c:v>102.73806858146044</c:v>
                </c:pt>
                <c:pt idx="152">
                  <c:v>103.12463952947824</c:v>
                </c:pt>
                <c:pt idx="153">
                  <c:v>103.37581570508024</c:v>
                </c:pt>
                <c:pt idx="154">
                  <c:v>103.60067909693853</c:v>
                </c:pt>
                <c:pt idx="155">
                  <c:v>103.82152532578874</c:v>
                </c:pt>
                <c:pt idx="156">
                  <c:v>103.92648349660107</c:v>
                </c:pt>
                <c:pt idx="157">
                  <c:v>104.39827383497197</c:v>
                </c:pt>
                <c:pt idx="158">
                  <c:v>105.34672846050856</c:v>
                </c:pt>
                <c:pt idx="159">
                  <c:v>105.7412095289902</c:v>
                </c:pt>
                <c:pt idx="160">
                  <c:v>106.30628749617399</c:v>
                </c:pt>
                <c:pt idx="161">
                  <c:v>108.21705272994188</c:v>
                </c:pt>
                <c:pt idx="162">
                  <c:v>108.84495091713021</c:v>
                </c:pt>
                <c:pt idx="163">
                  <c:v>109.31847273412042</c:v>
                </c:pt>
                <c:pt idx="164">
                  <c:v>111.33448117363854</c:v>
                </c:pt>
                <c:pt idx="165">
                  <c:v>111.4423320803992</c:v>
                </c:pt>
                <c:pt idx="166">
                  <c:v>111.61513718737746</c:v>
                </c:pt>
                <c:pt idx="167">
                  <c:v>110.84166117712687</c:v>
                </c:pt>
                <c:pt idx="168">
                  <c:v>110.89267288966249</c:v>
                </c:pt>
                <c:pt idx="169">
                  <c:v>110.92438581328727</c:v>
                </c:pt>
                <c:pt idx="170">
                  <c:v>110.93883528386432</c:v>
                </c:pt>
                <c:pt idx="171">
                  <c:v>111.4141457077009</c:v>
                </c:pt>
                <c:pt idx="172">
                  <c:v>111.72915156367695</c:v>
                </c:pt>
                <c:pt idx="173">
                  <c:v>112.00279386569393</c:v>
                </c:pt>
                <c:pt idx="174">
                  <c:v>112.26410192882861</c:v>
                </c:pt>
                <c:pt idx="175">
                  <c:v>112.02041933616337</c:v>
                </c:pt>
                <c:pt idx="176">
                  <c:v>111.88462355451476</c:v>
                </c:pt>
                <c:pt idx="177">
                  <c:v>111.84927830696674</c:v>
                </c:pt>
                <c:pt idx="178">
                  <c:v>111.83223643455867</c:v>
                </c:pt>
                <c:pt idx="179">
                  <c:v>111.29925819004139</c:v>
                </c:pt>
                <c:pt idx="180">
                  <c:v>111.2320770601571</c:v>
                </c:pt>
                <c:pt idx="181">
                  <c:v>111.16313894132364</c:v>
                </c:pt>
                <c:pt idx="182">
                  <c:v>110.71180705545588</c:v>
                </c:pt>
                <c:pt idx="183">
                  <c:v>110.20347511320448</c:v>
                </c:pt>
                <c:pt idx="184">
                  <c:v>110.48022548341469</c:v>
                </c:pt>
                <c:pt idx="185">
                  <c:v>110.25826036996159</c:v>
                </c:pt>
                <c:pt idx="186">
                  <c:v>110.10986847608589</c:v>
                </c:pt>
                <c:pt idx="187">
                  <c:v>110.21796518928936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43-4DFB-91A7-B12748769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567704"/>
        <c:axId val="219146320"/>
      </c:lineChart>
      <c:dateAx>
        <c:axId val="159567704"/>
        <c:scaling>
          <c:orientation val="minMax"/>
          <c:min val="39569"/>
        </c:scaling>
        <c:delete val="0"/>
        <c:axPos val="b"/>
        <c:numFmt formatCode="mmm\-yy" sourceLinked="1"/>
        <c:majorTickMark val="cross"/>
        <c:minorTickMark val="none"/>
        <c:tickLblPos val="low"/>
        <c:spPr>
          <a:ln/>
        </c:spPr>
        <c:txPr>
          <a:bodyPr rot="-2700000" vert="horz"/>
          <a:lstStyle/>
          <a:p>
            <a:pPr>
              <a:defRPr sz="1200">
                <a:latin typeface="+mn-lt"/>
              </a:defRPr>
            </a:pPr>
            <a:endParaRPr lang="fr-FR"/>
          </a:p>
        </c:txPr>
        <c:crossAx val="219146320"/>
        <c:crosses val="autoZero"/>
        <c:auto val="0"/>
        <c:lblOffset val="100"/>
        <c:baseTimeUnit val="months"/>
        <c:majorUnit val="11"/>
        <c:majorTimeUnit val="months"/>
      </c:dateAx>
      <c:valAx>
        <c:axId val="219146320"/>
        <c:scaling>
          <c:orientation val="minMax"/>
          <c:max val="114"/>
          <c:min val="88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+mn-lt"/>
              </a:defRPr>
            </a:pPr>
            <a:endParaRPr lang="fr-FR"/>
          </a:p>
        </c:txPr>
        <c:crossAx val="159567704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Montserrat" pitchFamily="50" charset="0"/>
        </a:defRPr>
      </a:pPr>
      <a:endParaRPr lang="fr-F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'Feuille 1'!$AI$3</c:f>
              <c:strCache>
                <c:ptCount val="1"/>
                <c:pt idx="0">
                  <c:v>4T 2022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8809-4ADE-A877-52B65F1B7268}"/>
              </c:ext>
            </c:extLst>
          </c:dPt>
          <c:cat>
            <c:strRef>
              <c:f>'Feuille 1'!$A$4:$A$11</c:f>
              <c:strCache>
                <c:ptCount val="8"/>
                <c:pt idx="0">
                  <c:v>Grand Est</c:v>
                </c:pt>
                <c:pt idx="1">
                  <c:v>Wallonie</c:v>
                </c:pt>
                <c:pt idx="2">
                  <c:v>Luxembourg</c:v>
                </c:pt>
                <c:pt idx="3">
                  <c:v>Sarre</c:v>
                </c:pt>
                <c:pt idx="4">
                  <c:v>Rhénanie-Palatinat</c:v>
                </c:pt>
                <c:pt idx="5">
                  <c:v>Bade-Wurtenberg</c:v>
                </c:pt>
                <c:pt idx="6">
                  <c:v>Suisse</c:v>
                </c:pt>
                <c:pt idx="7">
                  <c:v>Union Européenne</c:v>
                </c:pt>
              </c:strCache>
            </c:strRef>
          </c:cat>
          <c:val>
            <c:numRef>
              <c:f>'Feuille 1'!$AI$4:$AI$11</c:f>
              <c:numCache>
                <c:formatCode>General</c:formatCode>
                <c:ptCount val="8"/>
                <c:pt idx="0">
                  <c:v>7</c:v>
                </c:pt>
                <c:pt idx="1">
                  <c:v>8.5</c:v>
                </c:pt>
                <c:pt idx="2">
                  <c:v>4.9000000000000004</c:v>
                </c:pt>
                <c:pt idx="3">
                  <c:v>6.4</c:v>
                </c:pt>
                <c:pt idx="4">
                  <c:v>4.5999999999999996</c:v>
                </c:pt>
                <c:pt idx="5">
                  <c:v>3.6</c:v>
                </c:pt>
                <c:pt idx="6">
                  <c:v>4.0999999999999996</c:v>
                </c:pt>
                <c:pt idx="7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09-4ADE-A877-52B65F1B7268}"/>
            </c:ext>
          </c:extLst>
        </c:ser>
        <c:ser>
          <c:idx val="1"/>
          <c:order val="1"/>
          <c:tx>
            <c:strRef>
              <c:f>'Feuille 1'!$AM$3</c:f>
              <c:strCache>
                <c:ptCount val="1"/>
                <c:pt idx="0">
                  <c:v>4T 2023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3300"/>
              </a:solidFill>
            </c:spPr>
            <c:extLst>
              <c:ext xmlns:c16="http://schemas.microsoft.com/office/drawing/2014/chart" uri="{C3380CC4-5D6E-409C-BE32-E72D297353CC}">
                <c16:uniqueId val="{00000004-8809-4ADE-A877-52B65F1B7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'Feuille 1'!$A$4:$A$11</c:f>
              <c:strCache>
                <c:ptCount val="8"/>
                <c:pt idx="0">
                  <c:v>Grand Est</c:v>
                </c:pt>
                <c:pt idx="1">
                  <c:v>Wallonie</c:v>
                </c:pt>
                <c:pt idx="2">
                  <c:v>Luxembourg</c:v>
                </c:pt>
                <c:pt idx="3">
                  <c:v>Sarre</c:v>
                </c:pt>
                <c:pt idx="4">
                  <c:v>Rhénanie-Palatinat</c:v>
                </c:pt>
                <c:pt idx="5">
                  <c:v>Bade-Wurtenberg</c:v>
                </c:pt>
                <c:pt idx="6">
                  <c:v>Suisse</c:v>
                </c:pt>
                <c:pt idx="7">
                  <c:v>Union Européenne</c:v>
                </c:pt>
              </c:strCache>
            </c:strRef>
          </c:cat>
          <c:val>
            <c:numRef>
              <c:f>'Feuille 1'!$AM$4:$AM$11</c:f>
              <c:numCache>
                <c:formatCode>General</c:formatCode>
                <c:ptCount val="8"/>
                <c:pt idx="0">
                  <c:v>7.4</c:v>
                </c:pt>
                <c:pt idx="1">
                  <c:v>8</c:v>
                </c:pt>
                <c:pt idx="2">
                  <c:v>5.5</c:v>
                </c:pt>
                <c:pt idx="3">
                  <c:v>6.7</c:v>
                </c:pt>
                <c:pt idx="4">
                  <c:v>5</c:v>
                </c:pt>
                <c:pt idx="5">
                  <c:v>4</c:v>
                </c:pt>
                <c:pt idx="6">
                  <c:v>3.9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09-4ADE-A877-52B65F1B7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0436384"/>
        <c:axId val="130437952"/>
      </c:barChart>
      <c:catAx>
        <c:axId val="130436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>
                <a:latin typeface="Calibri Light" panose="020F0302020204030204" pitchFamily="34" charset="0"/>
              </a:defRPr>
            </a:pPr>
            <a:endParaRPr lang="fr-FR"/>
          </a:p>
        </c:txPr>
        <c:crossAx val="130437952"/>
        <c:crosses val="autoZero"/>
        <c:auto val="1"/>
        <c:lblAlgn val="ctr"/>
        <c:lblOffset val="100"/>
        <c:noMultiLvlLbl val="0"/>
      </c:catAx>
      <c:valAx>
        <c:axId val="130437952"/>
        <c:scaling>
          <c:orientation val="minMax"/>
          <c:max val="10"/>
          <c:min val="0"/>
        </c:scaling>
        <c:delete val="0"/>
        <c:axPos val="l"/>
        <c:majorGridlines>
          <c:spPr>
            <a:ln w="12700"/>
          </c:spPr>
        </c:majorGridlines>
        <c:numFmt formatCode="General" sourceLinked="1"/>
        <c:majorTickMark val="none"/>
        <c:minorTickMark val="none"/>
        <c:tickLblPos val="nextTo"/>
        <c:crossAx val="130436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chemeClr val="accent3">
                <a:lumMod val="75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c:spPr>
          <c:invertIfNegative val="0"/>
          <c:cat>
            <c:strRef>
              <c:f>'Commerce extérieur'!$Q$48:$BQ$48</c:f>
              <c:strCache>
                <c:ptCount val="53"/>
                <c:pt idx="0">
                  <c:v>4T2008</c:v>
                </c:pt>
                <c:pt idx="1">
                  <c:v>1T2009</c:v>
                </c:pt>
                <c:pt idx="2">
                  <c:v>2T2009</c:v>
                </c:pt>
                <c:pt idx="3">
                  <c:v>3T2009</c:v>
                </c:pt>
                <c:pt idx="4">
                  <c:v>4T2009</c:v>
                </c:pt>
                <c:pt idx="5">
                  <c:v>1T2010</c:v>
                </c:pt>
                <c:pt idx="6">
                  <c:v>2T2010</c:v>
                </c:pt>
                <c:pt idx="7">
                  <c:v>3T2010</c:v>
                </c:pt>
                <c:pt idx="8">
                  <c:v>4T2010</c:v>
                </c:pt>
                <c:pt idx="9">
                  <c:v>1T2011</c:v>
                </c:pt>
                <c:pt idx="10">
                  <c:v>2T2011</c:v>
                </c:pt>
                <c:pt idx="11">
                  <c:v>3T2011</c:v>
                </c:pt>
                <c:pt idx="12">
                  <c:v>4T2011</c:v>
                </c:pt>
                <c:pt idx="13">
                  <c:v>1T2012</c:v>
                </c:pt>
                <c:pt idx="14">
                  <c:v>2T2012</c:v>
                </c:pt>
                <c:pt idx="15">
                  <c:v>3T2012</c:v>
                </c:pt>
                <c:pt idx="16">
                  <c:v>4T2012</c:v>
                </c:pt>
                <c:pt idx="17">
                  <c:v>1T2013</c:v>
                </c:pt>
                <c:pt idx="18">
                  <c:v>2T2013</c:v>
                </c:pt>
                <c:pt idx="19">
                  <c:v>3T2013</c:v>
                </c:pt>
                <c:pt idx="20">
                  <c:v>4T2013</c:v>
                </c:pt>
                <c:pt idx="21">
                  <c:v>1T2014</c:v>
                </c:pt>
                <c:pt idx="22">
                  <c:v>2T2014</c:v>
                </c:pt>
                <c:pt idx="23">
                  <c:v>3T2014</c:v>
                </c:pt>
                <c:pt idx="24">
                  <c:v>4T2014</c:v>
                </c:pt>
                <c:pt idx="25">
                  <c:v>1T2015</c:v>
                </c:pt>
                <c:pt idx="26">
                  <c:v>2T2015</c:v>
                </c:pt>
                <c:pt idx="27">
                  <c:v>3T2015</c:v>
                </c:pt>
                <c:pt idx="28">
                  <c:v>4T2015</c:v>
                </c:pt>
                <c:pt idx="29">
                  <c:v>1T2016</c:v>
                </c:pt>
                <c:pt idx="30">
                  <c:v>2T2016</c:v>
                </c:pt>
                <c:pt idx="31">
                  <c:v>3T2016</c:v>
                </c:pt>
                <c:pt idx="32">
                  <c:v>4T2016</c:v>
                </c:pt>
                <c:pt idx="33">
                  <c:v>1T2017</c:v>
                </c:pt>
                <c:pt idx="34">
                  <c:v>2T2017</c:v>
                </c:pt>
                <c:pt idx="35">
                  <c:v>3T2017</c:v>
                </c:pt>
                <c:pt idx="36">
                  <c:v>4T2017</c:v>
                </c:pt>
                <c:pt idx="37">
                  <c:v>1T2018</c:v>
                </c:pt>
                <c:pt idx="38">
                  <c:v>2T2018</c:v>
                </c:pt>
                <c:pt idx="39">
                  <c:v>3T2018</c:v>
                </c:pt>
                <c:pt idx="40">
                  <c:v>4T2018</c:v>
                </c:pt>
                <c:pt idx="41">
                  <c:v>1T2019</c:v>
                </c:pt>
                <c:pt idx="42">
                  <c:v>2T2019</c:v>
                </c:pt>
                <c:pt idx="43">
                  <c:v>3T2019</c:v>
                </c:pt>
                <c:pt idx="44">
                  <c:v>4T2019</c:v>
                </c:pt>
                <c:pt idx="45">
                  <c:v>1T2020</c:v>
                </c:pt>
                <c:pt idx="46">
                  <c:v>2T2020</c:v>
                </c:pt>
                <c:pt idx="47">
                  <c:v>3T2020</c:v>
                </c:pt>
                <c:pt idx="48">
                  <c:v>4T2020</c:v>
                </c:pt>
                <c:pt idx="49">
                  <c:v>1T2021</c:v>
                </c:pt>
                <c:pt idx="50">
                  <c:v>2T2021</c:v>
                </c:pt>
                <c:pt idx="51">
                  <c:v>3T2021</c:v>
                </c:pt>
                <c:pt idx="52">
                  <c:v>4T2021</c:v>
                </c:pt>
              </c:strCache>
            </c:strRef>
          </c:cat>
          <c:val>
            <c:numRef>
              <c:f>'Commerce extérieur'!$Q$51:$BY$51</c:f>
              <c:numCache>
                <c:formatCode>General</c:formatCode>
                <c:ptCount val="61"/>
                <c:pt idx="0">
                  <c:v>5620.5479999999952</c:v>
                </c:pt>
                <c:pt idx="1">
                  <c:v>4959.6619999999966</c:v>
                </c:pt>
                <c:pt idx="2">
                  <c:v>4625.2079999999987</c:v>
                </c:pt>
                <c:pt idx="3">
                  <c:v>4276.9669999999969</c:v>
                </c:pt>
                <c:pt idx="4">
                  <c:v>4273.1770000000033</c:v>
                </c:pt>
                <c:pt idx="5">
                  <c:v>4255.0979999999981</c:v>
                </c:pt>
                <c:pt idx="6">
                  <c:v>4102.8709999999919</c:v>
                </c:pt>
                <c:pt idx="7">
                  <c:v>3947.3379999999961</c:v>
                </c:pt>
                <c:pt idx="8">
                  <c:v>3920.8039999999892</c:v>
                </c:pt>
                <c:pt idx="9">
                  <c:v>4005.9409999999916</c:v>
                </c:pt>
                <c:pt idx="10">
                  <c:v>3637.1459999999934</c:v>
                </c:pt>
                <c:pt idx="11">
                  <c:v>3655.643999999993</c:v>
                </c:pt>
                <c:pt idx="12">
                  <c:v>3231.9549999999945</c:v>
                </c:pt>
                <c:pt idx="13">
                  <c:v>2592.724000000002</c:v>
                </c:pt>
                <c:pt idx="14">
                  <c:v>2211.5839999999953</c:v>
                </c:pt>
                <c:pt idx="15">
                  <c:v>1578</c:v>
                </c:pt>
                <c:pt idx="16">
                  <c:v>2010</c:v>
                </c:pt>
                <c:pt idx="17">
                  <c:v>2533</c:v>
                </c:pt>
                <c:pt idx="18">
                  <c:v>3181</c:v>
                </c:pt>
                <c:pt idx="19">
                  <c:v>3838</c:v>
                </c:pt>
                <c:pt idx="20">
                  <c:v>3675</c:v>
                </c:pt>
                <c:pt idx="21">
                  <c:v>3247</c:v>
                </c:pt>
                <c:pt idx="22">
                  <c:v>3213</c:v>
                </c:pt>
                <c:pt idx="23">
                  <c:v>3077</c:v>
                </c:pt>
                <c:pt idx="24">
                  <c:v>2584</c:v>
                </c:pt>
                <c:pt idx="25">
                  <c:v>3148</c:v>
                </c:pt>
                <c:pt idx="26">
                  <c:v>3473</c:v>
                </c:pt>
                <c:pt idx="27">
                  <c:v>3915</c:v>
                </c:pt>
                <c:pt idx="28">
                  <c:v>3915</c:v>
                </c:pt>
                <c:pt idx="29">
                  <c:v>3825</c:v>
                </c:pt>
                <c:pt idx="30">
                  <c:v>4016</c:v>
                </c:pt>
                <c:pt idx="31">
                  <c:v>3916</c:v>
                </c:pt>
                <c:pt idx="32">
                  <c:v>4522</c:v>
                </c:pt>
                <c:pt idx="33">
                  <c:v>3684</c:v>
                </c:pt>
                <c:pt idx="34">
                  <c:v>3398</c:v>
                </c:pt>
                <c:pt idx="35">
                  <c:v>3445</c:v>
                </c:pt>
                <c:pt idx="36">
                  <c:v>3587</c:v>
                </c:pt>
                <c:pt idx="37">
                  <c:v>4893</c:v>
                </c:pt>
                <c:pt idx="38">
                  <c:v>5646</c:v>
                </c:pt>
                <c:pt idx="39">
                  <c:v>6175</c:v>
                </c:pt>
                <c:pt idx="40">
                  <c:v>6436</c:v>
                </c:pt>
                <c:pt idx="41">
                  <c:v>6390</c:v>
                </c:pt>
                <c:pt idx="42">
                  <c:v>6098</c:v>
                </c:pt>
                <c:pt idx="43">
                  <c:v>5595</c:v>
                </c:pt>
                <c:pt idx="44">
                  <c:v>5091</c:v>
                </c:pt>
                <c:pt idx="45">
                  <c:v>4439</c:v>
                </c:pt>
                <c:pt idx="46">
                  <c:v>2743</c:v>
                </c:pt>
                <c:pt idx="47">
                  <c:v>2238</c:v>
                </c:pt>
                <c:pt idx="48">
                  <c:v>2944</c:v>
                </c:pt>
                <c:pt idx="49">
                  <c:v>3757</c:v>
                </c:pt>
                <c:pt idx="50">
                  <c:v>5755</c:v>
                </c:pt>
                <c:pt idx="51">
                  <c:v>6389</c:v>
                </c:pt>
                <c:pt idx="52">
                  <c:v>5765</c:v>
                </c:pt>
                <c:pt idx="53">
                  <c:v>5131</c:v>
                </c:pt>
                <c:pt idx="54">
                  <c:v>4219</c:v>
                </c:pt>
                <c:pt idx="55">
                  <c:v>3433</c:v>
                </c:pt>
                <c:pt idx="56">
                  <c:v>2461</c:v>
                </c:pt>
                <c:pt idx="57">
                  <c:v>2112</c:v>
                </c:pt>
                <c:pt idx="58">
                  <c:v>1345</c:v>
                </c:pt>
                <c:pt idx="59">
                  <c:v>298</c:v>
                </c:pt>
                <c:pt idx="60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301-956F-8FDE800E7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0762328"/>
        <c:axId val="760761544"/>
      </c:barChart>
      <c:lineChart>
        <c:grouping val="standard"/>
        <c:varyColors val="0"/>
        <c:ser>
          <c:idx val="0"/>
          <c:order val="0"/>
          <c:spPr>
            <a:ln w="31750"/>
          </c:spPr>
          <c:marker>
            <c:symbol val="none"/>
          </c:marker>
          <c:cat>
            <c:strRef>
              <c:f>'Commerce extérieur'!$Q$48:$BY$48</c:f>
              <c:strCache>
                <c:ptCount val="61"/>
                <c:pt idx="0">
                  <c:v>4T2008</c:v>
                </c:pt>
                <c:pt idx="1">
                  <c:v>1T2009</c:v>
                </c:pt>
                <c:pt idx="2">
                  <c:v>2T2009</c:v>
                </c:pt>
                <c:pt idx="3">
                  <c:v>3T2009</c:v>
                </c:pt>
                <c:pt idx="4">
                  <c:v>4T2009</c:v>
                </c:pt>
                <c:pt idx="5">
                  <c:v>1T2010</c:v>
                </c:pt>
                <c:pt idx="6">
                  <c:v>2T2010</c:v>
                </c:pt>
                <c:pt idx="7">
                  <c:v>3T2010</c:v>
                </c:pt>
                <c:pt idx="8">
                  <c:v>4T2010</c:v>
                </c:pt>
                <c:pt idx="9">
                  <c:v>1T2011</c:v>
                </c:pt>
                <c:pt idx="10">
                  <c:v>2T2011</c:v>
                </c:pt>
                <c:pt idx="11">
                  <c:v>3T2011</c:v>
                </c:pt>
                <c:pt idx="12">
                  <c:v>4T2011</c:v>
                </c:pt>
                <c:pt idx="13">
                  <c:v>1T2012</c:v>
                </c:pt>
                <c:pt idx="14">
                  <c:v>2T2012</c:v>
                </c:pt>
                <c:pt idx="15">
                  <c:v>3T2012</c:v>
                </c:pt>
                <c:pt idx="16">
                  <c:v>4T2012</c:v>
                </c:pt>
                <c:pt idx="17">
                  <c:v>1T2013</c:v>
                </c:pt>
                <c:pt idx="18">
                  <c:v>2T2013</c:v>
                </c:pt>
                <c:pt idx="19">
                  <c:v>3T2013</c:v>
                </c:pt>
                <c:pt idx="20">
                  <c:v>4T2013</c:v>
                </c:pt>
                <c:pt idx="21">
                  <c:v>1T2014</c:v>
                </c:pt>
                <c:pt idx="22">
                  <c:v>2T2014</c:v>
                </c:pt>
                <c:pt idx="23">
                  <c:v>3T2014</c:v>
                </c:pt>
                <c:pt idx="24">
                  <c:v>4T2014</c:v>
                </c:pt>
                <c:pt idx="25">
                  <c:v>1T2015</c:v>
                </c:pt>
                <c:pt idx="26">
                  <c:v>2T2015</c:v>
                </c:pt>
                <c:pt idx="27">
                  <c:v>3T2015</c:v>
                </c:pt>
                <c:pt idx="28">
                  <c:v>4T2015</c:v>
                </c:pt>
                <c:pt idx="29">
                  <c:v>1T2016</c:v>
                </c:pt>
                <c:pt idx="30">
                  <c:v>2T2016</c:v>
                </c:pt>
                <c:pt idx="31">
                  <c:v>3T2016</c:v>
                </c:pt>
                <c:pt idx="32">
                  <c:v>4T2016</c:v>
                </c:pt>
                <c:pt idx="33">
                  <c:v>1T2017</c:v>
                </c:pt>
                <c:pt idx="34">
                  <c:v>2T2017</c:v>
                </c:pt>
                <c:pt idx="35">
                  <c:v>3T2017</c:v>
                </c:pt>
                <c:pt idx="36">
                  <c:v>4T2017</c:v>
                </c:pt>
                <c:pt idx="37">
                  <c:v>1T2018</c:v>
                </c:pt>
                <c:pt idx="38">
                  <c:v>2T2018</c:v>
                </c:pt>
                <c:pt idx="39">
                  <c:v>3T2018</c:v>
                </c:pt>
                <c:pt idx="40">
                  <c:v>4T2018</c:v>
                </c:pt>
                <c:pt idx="41">
                  <c:v>1T2019</c:v>
                </c:pt>
                <c:pt idx="42">
                  <c:v>2T2019</c:v>
                </c:pt>
                <c:pt idx="43">
                  <c:v>3T2019</c:v>
                </c:pt>
                <c:pt idx="44">
                  <c:v>4T2019</c:v>
                </c:pt>
                <c:pt idx="45">
                  <c:v>1T2020</c:v>
                </c:pt>
                <c:pt idx="46">
                  <c:v>2T2020</c:v>
                </c:pt>
                <c:pt idx="47">
                  <c:v>3T2020</c:v>
                </c:pt>
                <c:pt idx="48">
                  <c:v>4T2020</c:v>
                </c:pt>
                <c:pt idx="49">
                  <c:v>1T2021</c:v>
                </c:pt>
                <c:pt idx="50">
                  <c:v>2T2021</c:v>
                </c:pt>
                <c:pt idx="51">
                  <c:v>3T2021</c:v>
                </c:pt>
                <c:pt idx="52">
                  <c:v>4T2021</c:v>
                </c:pt>
                <c:pt idx="53">
                  <c:v>1T2022</c:v>
                </c:pt>
                <c:pt idx="54">
                  <c:v>2T2022</c:v>
                </c:pt>
                <c:pt idx="55">
                  <c:v>3T2022</c:v>
                </c:pt>
                <c:pt idx="56">
                  <c:v>4T2022</c:v>
                </c:pt>
                <c:pt idx="57">
                  <c:v>1T2023</c:v>
                </c:pt>
                <c:pt idx="58">
                  <c:v>2T2023</c:v>
                </c:pt>
                <c:pt idx="59">
                  <c:v>3T2023</c:v>
                </c:pt>
                <c:pt idx="60">
                  <c:v>4T2023</c:v>
                </c:pt>
              </c:strCache>
            </c:strRef>
          </c:cat>
          <c:val>
            <c:numRef>
              <c:f>'Commerce extérieur'!$Q$49:$BY$49</c:f>
              <c:numCache>
                <c:formatCode>General</c:formatCode>
                <c:ptCount val="61"/>
                <c:pt idx="0">
                  <c:v>56492.387999999999</c:v>
                </c:pt>
                <c:pt idx="1">
                  <c:v>53014.292000000001</c:v>
                </c:pt>
                <c:pt idx="2">
                  <c:v>49305.167000000001</c:v>
                </c:pt>
                <c:pt idx="3">
                  <c:v>46809.602999999996</c:v>
                </c:pt>
                <c:pt idx="4">
                  <c:v>45568.247000000003</c:v>
                </c:pt>
                <c:pt idx="5">
                  <c:v>46205.724000000002</c:v>
                </c:pt>
                <c:pt idx="6">
                  <c:v>47984.087</c:v>
                </c:pt>
                <c:pt idx="7">
                  <c:v>49260.180999999997</c:v>
                </c:pt>
                <c:pt idx="8">
                  <c:v>50845.947999999997</c:v>
                </c:pt>
                <c:pt idx="9">
                  <c:v>53340.418999999994</c:v>
                </c:pt>
                <c:pt idx="10">
                  <c:v>54844.097999999998</c:v>
                </c:pt>
                <c:pt idx="11">
                  <c:v>56421.635999999999</c:v>
                </c:pt>
                <c:pt idx="12">
                  <c:v>57359.262999999999</c:v>
                </c:pt>
                <c:pt idx="13">
                  <c:v>57423.743000000002</c:v>
                </c:pt>
                <c:pt idx="14">
                  <c:v>57299.807999999997</c:v>
                </c:pt>
                <c:pt idx="15">
                  <c:v>57067</c:v>
                </c:pt>
                <c:pt idx="16">
                  <c:v>57131</c:v>
                </c:pt>
                <c:pt idx="17">
                  <c:v>56865</c:v>
                </c:pt>
                <c:pt idx="18">
                  <c:v>57357</c:v>
                </c:pt>
                <c:pt idx="19">
                  <c:v>57530</c:v>
                </c:pt>
                <c:pt idx="20">
                  <c:v>57840</c:v>
                </c:pt>
                <c:pt idx="21">
                  <c:v>58118</c:v>
                </c:pt>
                <c:pt idx="22">
                  <c:v>57966</c:v>
                </c:pt>
                <c:pt idx="23">
                  <c:v>58020</c:v>
                </c:pt>
                <c:pt idx="24">
                  <c:v>58196</c:v>
                </c:pt>
                <c:pt idx="25">
                  <c:v>58740</c:v>
                </c:pt>
                <c:pt idx="26">
                  <c:v>59311</c:v>
                </c:pt>
                <c:pt idx="27">
                  <c:v>59895</c:v>
                </c:pt>
                <c:pt idx="28">
                  <c:v>60267</c:v>
                </c:pt>
                <c:pt idx="29">
                  <c:v>60115</c:v>
                </c:pt>
                <c:pt idx="30">
                  <c:v>60468</c:v>
                </c:pt>
                <c:pt idx="31">
                  <c:v>60213</c:v>
                </c:pt>
                <c:pt idx="32">
                  <c:v>59966</c:v>
                </c:pt>
                <c:pt idx="33">
                  <c:v>60554</c:v>
                </c:pt>
                <c:pt idx="34">
                  <c:v>60755</c:v>
                </c:pt>
                <c:pt idx="35">
                  <c:v>61189</c:v>
                </c:pt>
                <c:pt idx="36">
                  <c:v>62549</c:v>
                </c:pt>
                <c:pt idx="37">
                  <c:v>63212</c:v>
                </c:pt>
                <c:pt idx="38">
                  <c:v>64117</c:v>
                </c:pt>
                <c:pt idx="39">
                  <c:v>64662</c:v>
                </c:pt>
                <c:pt idx="40">
                  <c:v>64719</c:v>
                </c:pt>
                <c:pt idx="41">
                  <c:v>65788</c:v>
                </c:pt>
                <c:pt idx="42">
                  <c:v>65886</c:v>
                </c:pt>
                <c:pt idx="43">
                  <c:v>66414</c:v>
                </c:pt>
                <c:pt idx="44">
                  <c:v>66301</c:v>
                </c:pt>
                <c:pt idx="45">
                  <c:v>64765</c:v>
                </c:pt>
                <c:pt idx="46">
                  <c:v>59833</c:v>
                </c:pt>
                <c:pt idx="47">
                  <c:v>58226</c:v>
                </c:pt>
                <c:pt idx="48">
                  <c:v>58109</c:v>
                </c:pt>
                <c:pt idx="49">
                  <c:v>58293</c:v>
                </c:pt>
                <c:pt idx="50">
                  <c:v>62951</c:v>
                </c:pt>
                <c:pt idx="51">
                  <c:v>64352</c:v>
                </c:pt>
                <c:pt idx="52">
                  <c:v>65313</c:v>
                </c:pt>
                <c:pt idx="53">
                  <c:v>67850</c:v>
                </c:pt>
                <c:pt idx="54">
                  <c:v>70425</c:v>
                </c:pt>
                <c:pt idx="55">
                  <c:v>72768</c:v>
                </c:pt>
                <c:pt idx="56">
                  <c:v>73476</c:v>
                </c:pt>
                <c:pt idx="57">
                  <c:v>73963</c:v>
                </c:pt>
                <c:pt idx="58">
                  <c:v>73696</c:v>
                </c:pt>
                <c:pt idx="59">
                  <c:v>72214</c:v>
                </c:pt>
                <c:pt idx="60">
                  <c:v>71825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E7-4301-956F-8FDE800E7C23}"/>
            </c:ext>
          </c:extLst>
        </c:ser>
        <c:ser>
          <c:idx val="1"/>
          <c:order val="1"/>
          <c:spPr>
            <a:ln w="31750"/>
          </c:spPr>
          <c:marker>
            <c:symbol val="none"/>
          </c:marker>
          <c:cat>
            <c:strRef>
              <c:f>'Commerce extérieur'!$Q$48:$BY$48</c:f>
              <c:strCache>
                <c:ptCount val="61"/>
                <c:pt idx="0">
                  <c:v>4T2008</c:v>
                </c:pt>
                <c:pt idx="1">
                  <c:v>1T2009</c:v>
                </c:pt>
                <c:pt idx="2">
                  <c:v>2T2009</c:v>
                </c:pt>
                <c:pt idx="3">
                  <c:v>3T2009</c:v>
                </c:pt>
                <c:pt idx="4">
                  <c:v>4T2009</c:v>
                </c:pt>
                <c:pt idx="5">
                  <c:v>1T2010</c:v>
                </c:pt>
                <c:pt idx="6">
                  <c:v>2T2010</c:v>
                </c:pt>
                <c:pt idx="7">
                  <c:v>3T2010</c:v>
                </c:pt>
                <c:pt idx="8">
                  <c:v>4T2010</c:v>
                </c:pt>
                <c:pt idx="9">
                  <c:v>1T2011</c:v>
                </c:pt>
                <c:pt idx="10">
                  <c:v>2T2011</c:v>
                </c:pt>
                <c:pt idx="11">
                  <c:v>3T2011</c:v>
                </c:pt>
                <c:pt idx="12">
                  <c:v>4T2011</c:v>
                </c:pt>
                <c:pt idx="13">
                  <c:v>1T2012</c:v>
                </c:pt>
                <c:pt idx="14">
                  <c:v>2T2012</c:v>
                </c:pt>
                <c:pt idx="15">
                  <c:v>3T2012</c:v>
                </c:pt>
                <c:pt idx="16">
                  <c:v>4T2012</c:v>
                </c:pt>
                <c:pt idx="17">
                  <c:v>1T2013</c:v>
                </c:pt>
                <c:pt idx="18">
                  <c:v>2T2013</c:v>
                </c:pt>
                <c:pt idx="19">
                  <c:v>3T2013</c:v>
                </c:pt>
                <c:pt idx="20">
                  <c:v>4T2013</c:v>
                </c:pt>
                <c:pt idx="21">
                  <c:v>1T2014</c:v>
                </c:pt>
                <c:pt idx="22">
                  <c:v>2T2014</c:v>
                </c:pt>
                <c:pt idx="23">
                  <c:v>3T2014</c:v>
                </c:pt>
                <c:pt idx="24">
                  <c:v>4T2014</c:v>
                </c:pt>
                <c:pt idx="25">
                  <c:v>1T2015</c:v>
                </c:pt>
                <c:pt idx="26">
                  <c:v>2T2015</c:v>
                </c:pt>
                <c:pt idx="27">
                  <c:v>3T2015</c:v>
                </c:pt>
                <c:pt idx="28">
                  <c:v>4T2015</c:v>
                </c:pt>
                <c:pt idx="29">
                  <c:v>1T2016</c:v>
                </c:pt>
                <c:pt idx="30">
                  <c:v>2T2016</c:v>
                </c:pt>
                <c:pt idx="31">
                  <c:v>3T2016</c:v>
                </c:pt>
                <c:pt idx="32">
                  <c:v>4T2016</c:v>
                </c:pt>
                <c:pt idx="33">
                  <c:v>1T2017</c:v>
                </c:pt>
                <c:pt idx="34">
                  <c:v>2T2017</c:v>
                </c:pt>
                <c:pt idx="35">
                  <c:v>3T2017</c:v>
                </c:pt>
                <c:pt idx="36">
                  <c:v>4T2017</c:v>
                </c:pt>
                <c:pt idx="37">
                  <c:v>1T2018</c:v>
                </c:pt>
                <c:pt idx="38">
                  <c:v>2T2018</c:v>
                </c:pt>
                <c:pt idx="39">
                  <c:v>3T2018</c:v>
                </c:pt>
                <c:pt idx="40">
                  <c:v>4T2018</c:v>
                </c:pt>
                <c:pt idx="41">
                  <c:v>1T2019</c:v>
                </c:pt>
                <c:pt idx="42">
                  <c:v>2T2019</c:v>
                </c:pt>
                <c:pt idx="43">
                  <c:v>3T2019</c:v>
                </c:pt>
                <c:pt idx="44">
                  <c:v>4T2019</c:v>
                </c:pt>
                <c:pt idx="45">
                  <c:v>1T2020</c:v>
                </c:pt>
                <c:pt idx="46">
                  <c:v>2T2020</c:v>
                </c:pt>
                <c:pt idx="47">
                  <c:v>3T2020</c:v>
                </c:pt>
                <c:pt idx="48">
                  <c:v>4T2020</c:v>
                </c:pt>
                <c:pt idx="49">
                  <c:v>1T2021</c:v>
                </c:pt>
                <c:pt idx="50">
                  <c:v>2T2021</c:v>
                </c:pt>
                <c:pt idx="51">
                  <c:v>3T2021</c:v>
                </c:pt>
                <c:pt idx="52">
                  <c:v>4T2021</c:v>
                </c:pt>
                <c:pt idx="53">
                  <c:v>1T2022</c:v>
                </c:pt>
                <c:pt idx="54">
                  <c:v>2T2022</c:v>
                </c:pt>
                <c:pt idx="55">
                  <c:v>3T2022</c:v>
                </c:pt>
                <c:pt idx="56">
                  <c:v>4T2022</c:v>
                </c:pt>
                <c:pt idx="57">
                  <c:v>1T2023</c:v>
                </c:pt>
                <c:pt idx="58">
                  <c:v>2T2023</c:v>
                </c:pt>
                <c:pt idx="59">
                  <c:v>3T2023</c:v>
                </c:pt>
                <c:pt idx="60">
                  <c:v>4T2023</c:v>
                </c:pt>
              </c:strCache>
            </c:strRef>
          </c:cat>
          <c:val>
            <c:numRef>
              <c:f>'Commerce extérieur'!$Q$50:$BY$50</c:f>
              <c:numCache>
                <c:formatCode>General</c:formatCode>
                <c:ptCount val="61"/>
                <c:pt idx="0">
                  <c:v>50871.840000000004</c:v>
                </c:pt>
                <c:pt idx="1">
                  <c:v>48054.630000000005</c:v>
                </c:pt>
                <c:pt idx="2">
                  <c:v>44679.959000000003</c:v>
                </c:pt>
                <c:pt idx="3">
                  <c:v>42532.635999999999</c:v>
                </c:pt>
                <c:pt idx="4">
                  <c:v>41295.07</c:v>
                </c:pt>
                <c:pt idx="5">
                  <c:v>41950.626000000004</c:v>
                </c:pt>
                <c:pt idx="6">
                  <c:v>43881.216000000008</c:v>
                </c:pt>
                <c:pt idx="7">
                  <c:v>45312.843000000001</c:v>
                </c:pt>
                <c:pt idx="8">
                  <c:v>46925.144000000008</c:v>
                </c:pt>
                <c:pt idx="9">
                  <c:v>49334.478000000003</c:v>
                </c:pt>
                <c:pt idx="10">
                  <c:v>51206.952000000005</c:v>
                </c:pt>
                <c:pt idx="11">
                  <c:v>52765.992000000006</c:v>
                </c:pt>
                <c:pt idx="12">
                  <c:v>54127.308000000005</c:v>
                </c:pt>
                <c:pt idx="13">
                  <c:v>54831.019</c:v>
                </c:pt>
                <c:pt idx="14">
                  <c:v>55088.224000000002</c:v>
                </c:pt>
                <c:pt idx="15">
                  <c:v>55489</c:v>
                </c:pt>
                <c:pt idx="16">
                  <c:v>55121</c:v>
                </c:pt>
                <c:pt idx="17">
                  <c:v>54332</c:v>
                </c:pt>
                <c:pt idx="18">
                  <c:v>54176</c:v>
                </c:pt>
                <c:pt idx="19">
                  <c:v>53692</c:v>
                </c:pt>
                <c:pt idx="20">
                  <c:v>54165</c:v>
                </c:pt>
                <c:pt idx="21">
                  <c:v>54871</c:v>
                </c:pt>
                <c:pt idx="22">
                  <c:v>54753</c:v>
                </c:pt>
                <c:pt idx="23">
                  <c:v>54943</c:v>
                </c:pt>
                <c:pt idx="24">
                  <c:v>55612</c:v>
                </c:pt>
                <c:pt idx="25">
                  <c:v>55592</c:v>
                </c:pt>
                <c:pt idx="26">
                  <c:v>55838</c:v>
                </c:pt>
                <c:pt idx="27">
                  <c:v>55980</c:v>
                </c:pt>
                <c:pt idx="28">
                  <c:v>56352</c:v>
                </c:pt>
                <c:pt idx="29">
                  <c:v>56290</c:v>
                </c:pt>
                <c:pt idx="30">
                  <c:v>56452</c:v>
                </c:pt>
                <c:pt idx="31">
                  <c:v>56297</c:v>
                </c:pt>
                <c:pt idx="32">
                  <c:v>55444</c:v>
                </c:pt>
                <c:pt idx="33">
                  <c:v>56870</c:v>
                </c:pt>
                <c:pt idx="34">
                  <c:v>57357</c:v>
                </c:pt>
                <c:pt idx="35">
                  <c:v>57744</c:v>
                </c:pt>
                <c:pt idx="36">
                  <c:v>58962</c:v>
                </c:pt>
                <c:pt idx="37">
                  <c:v>58319</c:v>
                </c:pt>
                <c:pt idx="38">
                  <c:v>58471</c:v>
                </c:pt>
                <c:pt idx="39">
                  <c:v>58487</c:v>
                </c:pt>
                <c:pt idx="40">
                  <c:v>58283</c:v>
                </c:pt>
                <c:pt idx="41">
                  <c:v>59398</c:v>
                </c:pt>
                <c:pt idx="42">
                  <c:v>59788</c:v>
                </c:pt>
                <c:pt idx="43">
                  <c:v>60819</c:v>
                </c:pt>
                <c:pt idx="44">
                  <c:v>61210</c:v>
                </c:pt>
                <c:pt idx="45">
                  <c:v>60326</c:v>
                </c:pt>
                <c:pt idx="46">
                  <c:v>57090</c:v>
                </c:pt>
                <c:pt idx="47">
                  <c:v>55988</c:v>
                </c:pt>
                <c:pt idx="48">
                  <c:v>55165</c:v>
                </c:pt>
                <c:pt idx="49">
                  <c:v>54536</c:v>
                </c:pt>
                <c:pt idx="50">
                  <c:v>57196</c:v>
                </c:pt>
                <c:pt idx="51">
                  <c:v>57963</c:v>
                </c:pt>
                <c:pt idx="52">
                  <c:v>59548</c:v>
                </c:pt>
                <c:pt idx="53">
                  <c:v>62719</c:v>
                </c:pt>
                <c:pt idx="54">
                  <c:v>66206</c:v>
                </c:pt>
                <c:pt idx="55">
                  <c:v>69335</c:v>
                </c:pt>
                <c:pt idx="56">
                  <c:v>71015</c:v>
                </c:pt>
                <c:pt idx="57">
                  <c:v>71851</c:v>
                </c:pt>
                <c:pt idx="58">
                  <c:v>72351</c:v>
                </c:pt>
                <c:pt idx="59">
                  <c:v>71916</c:v>
                </c:pt>
                <c:pt idx="60">
                  <c:v>71310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E7-4301-956F-8FDE800E7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478376"/>
        <c:axId val="623477592"/>
      </c:lineChart>
      <c:catAx>
        <c:axId val="623478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r-FR"/>
          </a:p>
        </c:txPr>
        <c:crossAx val="623477592"/>
        <c:crosses val="autoZero"/>
        <c:auto val="1"/>
        <c:lblAlgn val="ctr"/>
        <c:lblOffset val="100"/>
        <c:tickLblSkip val="4"/>
        <c:tickMarkSkip val="5"/>
        <c:noMultiLvlLbl val="0"/>
      </c:catAx>
      <c:valAx>
        <c:axId val="623477592"/>
        <c:scaling>
          <c:orientation val="minMax"/>
          <c:min val="3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3478376"/>
        <c:crosses val="autoZero"/>
        <c:crossBetween val="between"/>
      </c:valAx>
      <c:valAx>
        <c:axId val="760761544"/>
        <c:scaling>
          <c:orientation val="minMax"/>
          <c:max val="20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760762328"/>
        <c:crosses val="max"/>
        <c:crossBetween val="between"/>
      </c:valAx>
      <c:catAx>
        <c:axId val="760762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07615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Solde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Papier carton</c:v>
                </c:pt>
                <c:pt idx="1">
                  <c:v>Plasturgie</c:v>
                </c:pt>
                <c:pt idx="2">
                  <c:v>Industries extractives</c:v>
                </c:pt>
                <c:pt idx="3">
                  <c:v>Métallurgie</c:v>
                </c:pt>
                <c:pt idx="4">
                  <c:v>Textile</c:v>
                </c:pt>
                <c:pt idx="5">
                  <c:v>Santé</c:v>
                </c:pt>
                <c:pt idx="6">
                  <c:v>Transport</c:v>
                </c:pt>
                <c:pt idx="7">
                  <c:v>Industries vertes/économie circulaire </c:v>
                </c:pt>
                <c:pt idx="8">
                  <c:v>Agroalimentaire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19</c:v>
                </c:pt>
                <c:pt idx="5">
                  <c:v>20</c:v>
                </c:pt>
                <c:pt idx="6">
                  <c:v>22</c:v>
                </c:pt>
                <c:pt idx="7">
                  <c:v>29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3-41EB-A3CA-8BC6E6670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87016160"/>
        <c:axId val="1487022400"/>
      </c:barChart>
      <c:catAx>
        <c:axId val="148701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7022400"/>
        <c:crosses val="autoZero"/>
        <c:auto val="1"/>
        <c:lblAlgn val="ctr"/>
        <c:lblOffset val="100"/>
        <c:noMultiLvlLbl val="0"/>
      </c:catAx>
      <c:valAx>
        <c:axId val="148702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701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1"/>
          <c:tx>
            <c:strRef>
              <c:f>'Données post Covid'!$L$1</c:f>
              <c:strCache>
                <c:ptCount val="1"/>
                <c:pt idx="0">
                  <c:v>Grand Est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'Données post Covid'!$A$29:$A$159</c:f>
              <c:numCache>
                <c:formatCode>mmm\-yy</c:formatCode>
                <c:ptCount val="131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  <c:pt idx="16">
                  <c:v>41852</c:v>
                </c:pt>
                <c:pt idx="17">
                  <c:v>41883</c:v>
                </c:pt>
                <c:pt idx="18">
                  <c:v>41913</c:v>
                </c:pt>
                <c:pt idx="19">
                  <c:v>41944</c:v>
                </c:pt>
                <c:pt idx="20">
                  <c:v>41974</c:v>
                </c:pt>
                <c:pt idx="21">
                  <c:v>42005</c:v>
                </c:pt>
                <c:pt idx="22">
                  <c:v>42036</c:v>
                </c:pt>
                <c:pt idx="23">
                  <c:v>42064</c:v>
                </c:pt>
                <c:pt idx="24">
                  <c:v>42095</c:v>
                </c:pt>
                <c:pt idx="25">
                  <c:v>42125</c:v>
                </c:pt>
                <c:pt idx="26">
                  <c:v>42156</c:v>
                </c:pt>
                <c:pt idx="27">
                  <c:v>42186</c:v>
                </c:pt>
                <c:pt idx="28">
                  <c:v>42217</c:v>
                </c:pt>
                <c:pt idx="29">
                  <c:v>42248</c:v>
                </c:pt>
                <c:pt idx="30">
                  <c:v>42278</c:v>
                </c:pt>
                <c:pt idx="31">
                  <c:v>42309</c:v>
                </c:pt>
                <c:pt idx="32">
                  <c:v>42339</c:v>
                </c:pt>
                <c:pt idx="33">
                  <c:v>42370</c:v>
                </c:pt>
                <c:pt idx="34">
                  <c:v>42401</c:v>
                </c:pt>
                <c:pt idx="35">
                  <c:v>42430</c:v>
                </c:pt>
                <c:pt idx="36">
                  <c:v>42461</c:v>
                </c:pt>
                <c:pt idx="37">
                  <c:v>42491</c:v>
                </c:pt>
                <c:pt idx="38">
                  <c:v>42522</c:v>
                </c:pt>
                <c:pt idx="39">
                  <c:v>42552</c:v>
                </c:pt>
                <c:pt idx="40">
                  <c:v>42583</c:v>
                </c:pt>
                <c:pt idx="41">
                  <c:v>42614</c:v>
                </c:pt>
                <c:pt idx="42">
                  <c:v>42644</c:v>
                </c:pt>
                <c:pt idx="43">
                  <c:v>42675</c:v>
                </c:pt>
                <c:pt idx="44">
                  <c:v>42705</c:v>
                </c:pt>
                <c:pt idx="45">
                  <c:v>42736</c:v>
                </c:pt>
                <c:pt idx="46">
                  <c:v>42767</c:v>
                </c:pt>
                <c:pt idx="47">
                  <c:v>42795</c:v>
                </c:pt>
                <c:pt idx="48">
                  <c:v>42826</c:v>
                </c:pt>
                <c:pt idx="49">
                  <c:v>42856</c:v>
                </c:pt>
                <c:pt idx="50">
                  <c:v>42887</c:v>
                </c:pt>
                <c:pt idx="51">
                  <c:v>42917</c:v>
                </c:pt>
                <c:pt idx="52">
                  <c:v>42948</c:v>
                </c:pt>
                <c:pt idx="53">
                  <c:v>42979</c:v>
                </c:pt>
                <c:pt idx="54">
                  <c:v>43009</c:v>
                </c:pt>
                <c:pt idx="55">
                  <c:v>43040</c:v>
                </c:pt>
                <c:pt idx="56">
                  <c:v>43070</c:v>
                </c:pt>
                <c:pt idx="57">
                  <c:v>43101</c:v>
                </c:pt>
                <c:pt idx="58">
                  <c:v>43132</c:v>
                </c:pt>
                <c:pt idx="59">
                  <c:v>43160</c:v>
                </c:pt>
                <c:pt idx="60">
                  <c:v>43191</c:v>
                </c:pt>
                <c:pt idx="61">
                  <c:v>43221</c:v>
                </c:pt>
                <c:pt idx="62">
                  <c:v>43252</c:v>
                </c:pt>
                <c:pt idx="63">
                  <c:v>43282</c:v>
                </c:pt>
                <c:pt idx="64">
                  <c:v>43313</c:v>
                </c:pt>
                <c:pt idx="65">
                  <c:v>43344</c:v>
                </c:pt>
                <c:pt idx="66">
                  <c:v>43374</c:v>
                </c:pt>
                <c:pt idx="67">
                  <c:v>43405</c:v>
                </c:pt>
                <c:pt idx="68">
                  <c:v>43435</c:v>
                </c:pt>
                <c:pt idx="69">
                  <c:v>43466</c:v>
                </c:pt>
                <c:pt idx="70">
                  <c:v>43497</c:v>
                </c:pt>
                <c:pt idx="71">
                  <c:v>43525</c:v>
                </c:pt>
                <c:pt idx="72">
                  <c:v>43556</c:v>
                </c:pt>
                <c:pt idx="73">
                  <c:v>43586</c:v>
                </c:pt>
                <c:pt idx="74">
                  <c:v>43617</c:v>
                </c:pt>
                <c:pt idx="75">
                  <c:v>43647</c:v>
                </c:pt>
                <c:pt idx="76">
                  <c:v>43678</c:v>
                </c:pt>
                <c:pt idx="77">
                  <c:v>43709</c:v>
                </c:pt>
                <c:pt idx="78">
                  <c:v>43739</c:v>
                </c:pt>
                <c:pt idx="79">
                  <c:v>43770</c:v>
                </c:pt>
                <c:pt idx="80">
                  <c:v>43800</c:v>
                </c:pt>
                <c:pt idx="81">
                  <c:v>43831</c:v>
                </c:pt>
                <c:pt idx="82">
                  <c:v>43862</c:v>
                </c:pt>
                <c:pt idx="83">
                  <c:v>43891</c:v>
                </c:pt>
                <c:pt idx="84">
                  <c:v>43922</c:v>
                </c:pt>
                <c:pt idx="85">
                  <c:v>43952</c:v>
                </c:pt>
                <c:pt idx="86">
                  <c:v>43983</c:v>
                </c:pt>
                <c:pt idx="87">
                  <c:v>44013</c:v>
                </c:pt>
                <c:pt idx="88">
                  <c:v>44044</c:v>
                </c:pt>
                <c:pt idx="89">
                  <c:v>44075</c:v>
                </c:pt>
                <c:pt idx="90">
                  <c:v>44105</c:v>
                </c:pt>
                <c:pt idx="91">
                  <c:v>44136</c:v>
                </c:pt>
                <c:pt idx="92">
                  <c:v>44166</c:v>
                </c:pt>
                <c:pt idx="93">
                  <c:v>44197</c:v>
                </c:pt>
                <c:pt idx="94">
                  <c:v>44228</c:v>
                </c:pt>
                <c:pt idx="95">
                  <c:v>44256</c:v>
                </c:pt>
                <c:pt idx="96">
                  <c:v>44287</c:v>
                </c:pt>
                <c:pt idx="97">
                  <c:v>44317</c:v>
                </c:pt>
                <c:pt idx="98">
                  <c:v>44348</c:v>
                </c:pt>
                <c:pt idx="99">
                  <c:v>44378</c:v>
                </c:pt>
                <c:pt idx="100">
                  <c:v>44409</c:v>
                </c:pt>
                <c:pt idx="101">
                  <c:v>44440</c:v>
                </c:pt>
                <c:pt idx="102">
                  <c:v>44470</c:v>
                </c:pt>
                <c:pt idx="103">
                  <c:v>44501</c:v>
                </c:pt>
                <c:pt idx="104">
                  <c:v>44531</c:v>
                </c:pt>
                <c:pt idx="105">
                  <c:v>44562</c:v>
                </c:pt>
                <c:pt idx="106">
                  <c:v>44593</c:v>
                </c:pt>
                <c:pt idx="107">
                  <c:v>44621</c:v>
                </c:pt>
                <c:pt idx="108">
                  <c:v>44652</c:v>
                </c:pt>
                <c:pt idx="109">
                  <c:v>44682</c:v>
                </c:pt>
                <c:pt idx="110">
                  <c:v>44713</c:v>
                </c:pt>
                <c:pt idx="111">
                  <c:v>44743</c:v>
                </c:pt>
                <c:pt idx="112">
                  <c:v>44774</c:v>
                </c:pt>
                <c:pt idx="113">
                  <c:v>44805</c:v>
                </c:pt>
                <c:pt idx="114">
                  <c:v>44835</c:v>
                </c:pt>
                <c:pt idx="115">
                  <c:v>44866</c:v>
                </c:pt>
                <c:pt idx="116">
                  <c:v>44896</c:v>
                </c:pt>
                <c:pt idx="117">
                  <c:v>44927</c:v>
                </c:pt>
                <c:pt idx="118">
                  <c:v>44958</c:v>
                </c:pt>
                <c:pt idx="119">
                  <c:v>44986</c:v>
                </c:pt>
                <c:pt idx="120">
                  <c:v>45017</c:v>
                </c:pt>
                <c:pt idx="121">
                  <c:v>45047</c:v>
                </c:pt>
                <c:pt idx="122">
                  <c:v>45078</c:v>
                </c:pt>
                <c:pt idx="123">
                  <c:v>45108</c:v>
                </c:pt>
                <c:pt idx="124">
                  <c:v>45139</c:v>
                </c:pt>
                <c:pt idx="125">
                  <c:v>45170</c:v>
                </c:pt>
                <c:pt idx="126">
                  <c:v>45200</c:v>
                </c:pt>
                <c:pt idx="127">
                  <c:v>45231</c:v>
                </c:pt>
                <c:pt idx="128">
                  <c:v>45261</c:v>
                </c:pt>
                <c:pt idx="129">
                  <c:v>45292</c:v>
                </c:pt>
                <c:pt idx="130">
                  <c:v>45323</c:v>
                </c:pt>
              </c:numCache>
            </c:numRef>
          </c:cat>
          <c:val>
            <c:numRef>
              <c:f>'Données post Covid'!$Q$29:$Q$159</c:f>
              <c:numCache>
                <c:formatCode>0.0</c:formatCode>
                <c:ptCount val="131"/>
                <c:pt idx="0">
                  <c:v>100</c:v>
                </c:pt>
                <c:pt idx="1">
                  <c:v>100.52155238533518</c:v>
                </c:pt>
                <c:pt idx="2">
                  <c:v>100.55990182543336</c:v>
                </c:pt>
                <c:pt idx="3">
                  <c:v>100.85902745819911</c:v>
                </c:pt>
                <c:pt idx="4">
                  <c:v>101.35757017947537</c:v>
                </c:pt>
                <c:pt idx="5">
                  <c:v>101.08912409878815</c:v>
                </c:pt>
                <c:pt idx="6">
                  <c:v>101.52630771590734</c:v>
                </c:pt>
                <c:pt idx="7">
                  <c:v>101.37290995551467</c:v>
                </c:pt>
                <c:pt idx="8">
                  <c:v>101.4956281638288</c:v>
                </c:pt>
                <c:pt idx="9">
                  <c:v>101.69504525233933</c:v>
                </c:pt>
                <c:pt idx="10">
                  <c:v>101.5569872679859</c:v>
                </c:pt>
                <c:pt idx="11">
                  <c:v>101.04310477067034</c:v>
                </c:pt>
                <c:pt idx="12">
                  <c:v>101.3192207393772</c:v>
                </c:pt>
                <c:pt idx="13">
                  <c:v>100.91271667433656</c:v>
                </c:pt>
                <c:pt idx="14">
                  <c:v>101.1428133149256</c:v>
                </c:pt>
                <c:pt idx="15">
                  <c:v>100.99708544255253</c:v>
                </c:pt>
                <c:pt idx="16">
                  <c:v>101.42659917165209</c:v>
                </c:pt>
                <c:pt idx="17">
                  <c:v>101.74873446847677</c:v>
                </c:pt>
                <c:pt idx="18">
                  <c:v>101.76407424451604</c:v>
                </c:pt>
                <c:pt idx="19">
                  <c:v>101.57999693204481</c:v>
                </c:pt>
                <c:pt idx="20">
                  <c:v>102.28562662985119</c:v>
                </c:pt>
                <c:pt idx="21">
                  <c:v>102.27795674183157</c:v>
                </c:pt>
                <c:pt idx="22">
                  <c:v>102.53873293449915</c:v>
                </c:pt>
                <c:pt idx="23">
                  <c:v>102.53873293449915</c:v>
                </c:pt>
                <c:pt idx="24">
                  <c:v>102.27795674183157</c:v>
                </c:pt>
                <c:pt idx="25">
                  <c:v>102.82251879122566</c:v>
                </c:pt>
                <c:pt idx="26">
                  <c:v>102.58475226261696</c:v>
                </c:pt>
                <c:pt idx="27">
                  <c:v>102.73815002300965</c:v>
                </c:pt>
                <c:pt idx="28">
                  <c:v>102.55407271053842</c:v>
                </c:pt>
                <c:pt idx="29">
                  <c:v>102.45436416628317</c:v>
                </c:pt>
                <c:pt idx="30">
                  <c:v>102.31630618192975</c:v>
                </c:pt>
                <c:pt idx="31">
                  <c:v>102.20892774965486</c:v>
                </c:pt>
                <c:pt idx="32">
                  <c:v>101.81776346065348</c:v>
                </c:pt>
                <c:pt idx="33">
                  <c:v>101.64902592422152</c:v>
                </c:pt>
                <c:pt idx="34">
                  <c:v>101.87145267679092</c:v>
                </c:pt>
                <c:pt idx="35">
                  <c:v>102.64611136677404</c:v>
                </c:pt>
                <c:pt idx="36">
                  <c:v>102.54640282251879</c:v>
                </c:pt>
                <c:pt idx="37">
                  <c:v>102.50805338242061</c:v>
                </c:pt>
                <c:pt idx="38">
                  <c:v>102.49271360638134</c:v>
                </c:pt>
                <c:pt idx="39">
                  <c:v>102.69213069489184</c:v>
                </c:pt>
                <c:pt idx="40">
                  <c:v>102.46970394232244</c:v>
                </c:pt>
                <c:pt idx="41">
                  <c:v>102.36999539806719</c:v>
                </c:pt>
                <c:pt idx="42">
                  <c:v>102.98358643963799</c:v>
                </c:pt>
                <c:pt idx="43">
                  <c:v>103.48212916091424</c:v>
                </c:pt>
                <c:pt idx="44">
                  <c:v>103.82727412179781</c:v>
                </c:pt>
                <c:pt idx="45">
                  <c:v>104.15707930664213</c:v>
                </c:pt>
                <c:pt idx="46">
                  <c:v>104.25678785089738</c:v>
                </c:pt>
                <c:pt idx="47">
                  <c:v>103.9730019941709</c:v>
                </c:pt>
                <c:pt idx="48">
                  <c:v>105.13882497315538</c:v>
                </c:pt>
                <c:pt idx="49">
                  <c:v>104.83969934038961</c:v>
                </c:pt>
                <c:pt idx="50">
                  <c:v>105.43795060592115</c:v>
                </c:pt>
                <c:pt idx="51">
                  <c:v>105.9058137751189</c:v>
                </c:pt>
                <c:pt idx="52">
                  <c:v>106.68814235312165</c:v>
                </c:pt>
                <c:pt idx="53">
                  <c:v>107.2096947384568</c:v>
                </c:pt>
                <c:pt idx="54">
                  <c:v>107.14833563429976</c:v>
                </c:pt>
                <c:pt idx="55">
                  <c:v>107.76959656389018</c:v>
                </c:pt>
                <c:pt idx="56">
                  <c:v>108.26046939714679</c:v>
                </c:pt>
                <c:pt idx="57">
                  <c:v>108.66697346218746</c:v>
                </c:pt>
                <c:pt idx="58">
                  <c:v>108.73600245436417</c:v>
                </c:pt>
                <c:pt idx="59">
                  <c:v>109.25755483969932</c:v>
                </c:pt>
                <c:pt idx="60">
                  <c:v>108.88940021475686</c:v>
                </c:pt>
                <c:pt idx="61">
                  <c:v>109.33425371989568</c:v>
                </c:pt>
                <c:pt idx="62">
                  <c:v>109.47998159226874</c:v>
                </c:pt>
                <c:pt idx="63">
                  <c:v>109.2268752876208</c:v>
                </c:pt>
                <c:pt idx="64">
                  <c:v>109.27289461573861</c:v>
                </c:pt>
                <c:pt idx="65">
                  <c:v>109.4032827120724</c:v>
                </c:pt>
                <c:pt idx="66">
                  <c:v>109.39561282405276</c:v>
                </c:pt>
                <c:pt idx="67">
                  <c:v>109.43396226415094</c:v>
                </c:pt>
                <c:pt idx="68">
                  <c:v>109.23454517564042</c:v>
                </c:pt>
                <c:pt idx="69">
                  <c:v>109.1194968553459</c:v>
                </c:pt>
                <c:pt idx="70">
                  <c:v>109.08881730326738</c:v>
                </c:pt>
                <c:pt idx="71">
                  <c:v>109.03512808712993</c:v>
                </c:pt>
                <c:pt idx="72">
                  <c:v>109.68706856879888</c:v>
                </c:pt>
                <c:pt idx="73">
                  <c:v>109.12716674336555</c:v>
                </c:pt>
                <c:pt idx="74">
                  <c:v>109.64871912870071</c:v>
                </c:pt>
                <c:pt idx="75">
                  <c:v>109.95551464948612</c:v>
                </c:pt>
                <c:pt idx="76">
                  <c:v>110.13192207393772</c:v>
                </c:pt>
                <c:pt idx="77">
                  <c:v>110.15493173799662</c:v>
                </c:pt>
                <c:pt idx="78">
                  <c:v>110.29298972235004</c:v>
                </c:pt>
                <c:pt idx="79">
                  <c:v>110.44638748274276</c:v>
                </c:pt>
                <c:pt idx="80">
                  <c:v>110.74551311550852</c:v>
                </c:pt>
                <c:pt idx="81">
                  <c:v>110.79920233164596</c:v>
                </c:pt>
                <c:pt idx="82">
                  <c:v>111.05997852431355</c:v>
                </c:pt>
                <c:pt idx="83">
                  <c:v>106.12824052768828</c:v>
                </c:pt>
                <c:pt idx="84">
                  <c:v>97.522626169657912</c:v>
                </c:pt>
                <c:pt idx="85">
                  <c:v>89.338855652707466</c:v>
                </c:pt>
                <c:pt idx="86">
                  <c:v>81.860714833563435</c:v>
                </c:pt>
                <c:pt idx="87">
                  <c:v>78.048780487804876</c:v>
                </c:pt>
                <c:pt idx="88">
                  <c:v>74.873446847676036</c:v>
                </c:pt>
                <c:pt idx="89">
                  <c:v>70.816076085289154</c:v>
                </c:pt>
                <c:pt idx="90">
                  <c:v>66.497929130234695</c:v>
                </c:pt>
                <c:pt idx="91">
                  <c:v>60.362018714526769</c:v>
                </c:pt>
                <c:pt idx="92">
                  <c:v>52.68446080687221</c:v>
                </c:pt>
                <c:pt idx="93">
                  <c:v>49.148642429820526</c:v>
                </c:pt>
                <c:pt idx="94">
                  <c:v>45.098941555453294</c:v>
                </c:pt>
                <c:pt idx="95">
                  <c:v>45.129621107531833</c:v>
                </c:pt>
                <c:pt idx="96">
                  <c:v>46.540880503144656</c:v>
                </c:pt>
                <c:pt idx="97">
                  <c:v>48.752262616965787</c:v>
                </c:pt>
                <c:pt idx="98">
                  <c:v>50.907347752722799</c:v>
                </c:pt>
                <c:pt idx="99">
                  <c:v>52.005522319374144</c:v>
                </c:pt>
                <c:pt idx="100">
                  <c:v>52.925295290688759</c:v>
                </c:pt>
                <c:pt idx="101">
                  <c:v>55.232167510354344</c:v>
                </c:pt>
                <c:pt idx="102">
                  <c:v>58.478677711305401</c:v>
                </c:pt>
                <c:pt idx="103">
                  <c:v>63.378739070409573</c:v>
                </c:pt>
                <c:pt idx="104">
                  <c:v>69.979828194508372</c:v>
                </c:pt>
                <c:pt idx="105">
                  <c:v>72.012118423071016</c:v>
                </c:pt>
                <c:pt idx="106">
                  <c:v>74.987037889246793</c:v>
                </c:pt>
                <c:pt idx="107">
                  <c:v>78.560975609756085</c:v>
                </c:pt>
                <c:pt idx="108">
                  <c:v>84.863859487651467</c:v>
                </c:pt>
                <c:pt idx="109">
                  <c:v>90.849900291455739</c:v>
                </c:pt>
                <c:pt idx="110">
                  <c:v>95.32420616658996</c:v>
                </c:pt>
                <c:pt idx="111">
                  <c:v>98.265991716520944</c:v>
                </c:pt>
                <c:pt idx="112">
                  <c:v>100.71368308022701</c:v>
                </c:pt>
                <c:pt idx="113">
                  <c:v>102.32397606994938</c:v>
                </c:pt>
                <c:pt idx="114">
                  <c:v>103.42475839852739</c:v>
                </c:pt>
                <c:pt idx="115">
                  <c:v>104.28531983433041</c:v>
                </c:pt>
                <c:pt idx="116">
                  <c:v>106.02876208007362</c:v>
                </c:pt>
                <c:pt idx="117">
                  <c:v>107.44937873907038</c:v>
                </c:pt>
                <c:pt idx="118">
                  <c:v>108.33992943703021</c:v>
                </c:pt>
                <c:pt idx="119">
                  <c:v>109.03735235465561</c:v>
                </c:pt>
                <c:pt idx="120">
                  <c:v>109.89147108452212</c:v>
                </c:pt>
                <c:pt idx="121">
                  <c:v>110.94101856112901</c:v>
                </c:pt>
                <c:pt idx="122">
                  <c:v>111.37321675103544</c:v>
                </c:pt>
                <c:pt idx="123">
                  <c:v>111.00352814848904</c:v>
                </c:pt>
                <c:pt idx="124">
                  <c:v>110.34805951833103</c:v>
                </c:pt>
                <c:pt idx="125">
                  <c:v>110.8232857800276</c:v>
                </c:pt>
                <c:pt idx="126">
                  <c:v>110.54693971468016</c:v>
                </c:pt>
                <c:pt idx="127">
                  <c:v>110.50697959809787</c:v>
                </c:pt>
                <c:pt idx="128">
                  <c:v>110.23868691517104</c:v>
                </c:pt>
                <c:pt idx="129">
                  <c:v>110.03052615431817</c:v>
                </c:pt>
                <c:pt idx="130">
                  <c:v>109.79605767755791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9-48DA-849C-62E9055C040C}"/>
            </c:ext>
          </c:extLst>
        </c:ser>
        <c:ser>
          <c:idx val="1"/>
          <c:order val="2"/>
          <c:tx>
            <c:strRef>
              <c:f>'Données post Covid'!$M$1</c:f>
              <c:strCache>
                <c:ptCount val="1"/>
                <c:pt idx="0">
                  <c:v>France métropolitaine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'Données post Covid'!$A$29:$A$159</c:f>
              <c:numCache>
                <c:formatCode>mmm\-yy</c:formatCode>
                <c:ptCount val="131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  <c:pt idx="16">
                  <c:v>41852</c:v>
                </c:pt>
                <c:pt idx="17">
                  <c:v>41883</c:v>
                </c:pt>
                <c:pt idx="18">
                  <c:v>41913</c:v>
                </c:pt>
                <c:pt idx="19">
                  <c:v>41944</c:v>
                </c:pt>
                <c:pt idx="20">
                  <c:v>41974</c:v>
                </c:pt>
                <c:pt idx="21">
                  <c:v>42005</c:v>
                </c:pt>
                <c:pt idx="22">
                  <c:v>42036</c:v>
                </c:pt>
                <c:pt idx="23">
                  <c:v>42064</c:v>
                </c:pt>
                <c:pt idx="24">
                  <c:v>42095</c:v>
                </c:pt>
                <c:pt idx="25">
                  <c:v>42125</c:v>
                </c:pt>
                <c:pt idx="26">
                  <c:v>42156</c:v>
                </c:pt>
                <c:pt idx="27">
                  <c:v>42186</c:v>
                </c:pt>
                <c:pt idx="28">
                  <c:v>42217</c:v>
                </c:pt>
                <c:pt idx="29">
                  <c:v>42248</c:v>
                </c:pt>
                <c:pt idx="30">
                  <c:v>42278</c:v>
                </c:pt>
                <c:pt idx="31">
                  <c:v>42309</c:v>
                </c:pt>
                <c:pt idx="32">
                  <c:v>42339</c:v>
                </c:pt>
                <c:pt idx="33">
                  <c:v>42370</c:v>
                </c:pt>
                <c:pt idx="34">
                  <c:v>42401</c:v>
                </c:pt>
                <c:pt idx="35">
                  <c:v>42430</c:v>
                </c:pt>
                <c:pt idx="36">
                  <c:v>42461</c:v>
                </c:pt>
                <c:pt idx="37">
                  <c:v>42491</c:v>
                </c:pt>
                <c:pt idx="38">
                  <c:v>42522</c:v>
                </c:pt>
                <c:pt idx="39">
                  <c:v>42552</c:v>
                </c:pt>
                <c:pt idx="40">
                  <c:v>42583</c:v>
                </c:pt>
                <c:pt idx="41">
                  <c:v>42614</c:v>
                </c:pt>
                <c:pt idx="42">
                  <c:v>42644</c:v>
                </c:pt>
                <c:pt idx="43">
                  <c:v>42675</c:v>
                </c:pt>
                <c:pt idx="44">
                  <c:v>42705</c:v>
                </c:pt>
                <c:pt idx="45">
                  <c:v>42736</c:v>
                </c:pt>
                <c:pt idx="46">
                  <c:v>42767</c:v>
                </c:pt>
                <c:pt idx="47">
                  <c:v>42795</c:v>
                </c:pt>
                <c:pt idx="48">
                  <c:v>42826</c:v>
                </c:pt>
                <c:pt idx="49">
                  <c:v>42856</c:v>
                </c:pt>
                <c:pt idx="50">
                  <c:v>42887</c:v>
                </c:pt>
                <c:pt idx="51">
                  <c:v>42917</c:v>
                </c:pt>
                <c:pt idx="52">
                  <c:v>42948</c:v>
                </c:pt>
                <c:pt idx="53">
                  <c:v>42979</c:v>
                </c:pt>
                <c:pt idx="54">
                  <c:v>43009</c:v>
                </c:pt>
                <c:pt idx="55">
                  <c:v>43040</c:v>
                </c:pt>
                <c:pt idx="56">
                  <c:v>43070</c:v>
                </c:pt>
                <c:pt idx="57">
                  <c:v>43101</c:v>
                </c:pt>
                <c:pt idx="58">
                  <c:v>43132</c:v>
                </c:pt>
                <c:pt idx="59">
                  <c:v>43160</c:v>
                </c:pt>
                <c:pt idx="60">
                  <c:v>43191</c:v>
                </c:pt>
                <c:pt idx="61">
                  <c:v>43221</c:v>
                </c:pt>
                <c:pt idx="62">
                  <c:v>43252</c:v>
                </c:pt>
                <c:pt idx="63">
                  <c:v>43282</c:v>
                </c:pt>
                <c:pt idx="64">
                  <c:v>43313</c:v>
                </c:pt>
                <c:pt idx="65">
                  <c:v>43344</c:v>
                </c:pt>
                <c:pt idx="66">
                  <c:v>43374</c:v>
                </c:pt>
                <c:pt idx="67">
                  <c:v>43405</c:v>
                </c:pt>
                <c:pt idx="68">
                  <c:v>43435</c:v>
                </c:pt>
                <c:pt idx="69">
                  <c:v>43466</c:v>
                </c:pt>
                <c:pt idx="70">
                  <c:v>43497</c:v>
                </c:pt>
                <c:pt idx="71">
                  <c:v>43525</c:v>
                </c:pt>
                <c:pt idx="72">
                  <c:v>43556</c:v>
                </c:pt>
                <c:pt idx="73">
                  <c:v>43586</c:v>
                </c:pt>
                <c:pt idx="74">
                  <c:v>43617</c:v>
                </c:pt>
                <c:pt idx="75">
                  <c:v>43647</c:v>
                </c:pt>
                <c:pt idx="76">
                  <c:v>43678</c:v>
                </c:pt>
                <c:pt idx="77">
                  <c:v>43709</c:v>
                </c:pt>
                <c:pt idx="78">
                  <c:v>43739</c:v>
                </c:pt>
                <c:pt idx="79">
                  <c:v>43770</c:v>
                </c:pt>
                <c:pt idx="80">
                  <c:v>43800</c:v>
                </c:pt>
                <c:pt idx="81">
                  <c:v>43831</c:v>
                </c:pt>
                <c:pt idx="82">
                  <c:v>43862</c:v>
                </c:pt>
                <c:pt idx="83">
                  <c:v>43891</c:v>
                </c:pt>
                <c:pt idx="84">
                  <c:v>43922</c:v>
                </c:pt>
                <c:pt idx="85">
                  <c:v>43952</c:v>
                </c:pt>
                <c:pt idx="86">
                  <c:v>43983</c:v>
                </c:pt>
                <c:pt idx="87">
                  <c:v>44013</c:v>
                </c:pt>
                <c:pt idx="88">
                  <c:v>44044</c:v>
                </c:pt>
                <c:pt idx="89">
                  <c:v>44075</c:v>
                </c:pt>
                <c:pt idx="90">
                  <c:v>44105</c:v>
                </c:pt>
                <c:pt idx="91">
                  <c:v>44136</c:v>
                </c:pt>
                <c:pt idx="92">
                  <c:v>44166</c:v>
                </c:pt>
                <c:pt idx="93">
                  <c:v>44197</c:v>
                </c:pt>
                <c:pt idx="94">
                  <c:v>44228</c:v>
                </c:pt>
                <c:pt idx="95">
                  <c:v>44256</c:v>
                </c:pt>
                <c:pt idx="96">
                  <c:v>44287</c:v>
                </c:pt>
                <c:pt idx="97">
                  <c:v>44317</c:v>
                </c:pt>
                <c:pt idx="98">
                  <c:v>44348</c:v>
                </c:pt>
                <c:pt idx="99">
                  <c:v>44378</c:v>
                </c:pt>
                <c:pt idx="100">
                  <c:v>44409</c:v>
                </c:pt>
                <c:pt idx="101">
                  <c:v>44440</c:v>
                </c:pt>
                <c:pt idx="102">
                  <c:v>44470</c:v>
                </c:pt>
                <c:pt idx="103">
                  <c:v>44501</c:v>
                </c:pt>
                <c:pt idx="104">
                  <c:v>44531</c:v>
                </c:pt>
                <c:pt idx="105">
                  <c:v>44562</c:v>
                </c:pt>
                <c:pt idx="106">
                  <c:v>44593</c:v>
                </c:pt>
                <c:pt idx="107">
                  <c:v>44621</c:v>
                </c:pt>
                <c:pt idx="108">
                  <c:v>44652</c:v>
                </c:pt>
                <c:pt idx="109">
                  <c:v>44682</c:v>
                </c:pt>
                <c:pt idx="110">
                  <c:v>44713</c:v>
                </c:pt>
                <c:pt idx="111">
                  <c:v>44743</c:v>
                </c:pt>
                <c:pt idx="112">
                  <c:v>44774</c:v>
                </c:pt>
                <c:pt idx="113">
                  <c:v>44805</c:v>
                </c:pt>
                <c:pt idx="114">
                  <c:v>44835</c:v>
                </c:pt>
                <c:pt idx="115">
                  <c:v>44866</c:v>
                </c:pt>
                <c:pt idx="116">
                  <c:v>44896</c:v>
                </c:pt>
                <c:pt idx="117">
                  <c:v>44927</c:v>
                </c:pt>
                <c:pt idx="118">
                  <c:v>44958</c:v>
                </c:pt>
                <c:pt idx="119">
                  <c:v>44986</c:v>
                </c:pt>
                <c:pt idx="120">
                  <c:v>45017</c:v>
                </c:pt>
                <c:pt idx="121">
                  <c:v>45047</c:v>
                </c:pt>
                <c:pt idx="122">
                  <c:v>45078</c:v>
                </c:pt>
                <c:pt idx="123">
                  <c:v>45108</c:v>
                </c:pt>
                <c:pt idx="124">
                  <c:v>45139</c:v>
                </c:pt>
                <c:pt idx="125">
                  <c:v>45170</c:v>
                </c:pt>
                <c:pt idx="126">
                  <c:v>45200</c:v>
                </c:pt>
                <c:pt idx="127">
                  <c:v>45231</c:v>
                </c:pt>
                <c:pt idx="128">
                  <c:v>45261</c:v>
                </c:pt>
                <c:pt idx="129">
                  <c:v>45292</c:v>
                </c:pt>
                <c:pt idx="130">
                  <c:v>45323</c:v>
                </c:pt>
              </c:numCache>
            </c:numRef>
          </c:cat>
          <c:val>
            <c:numRef>
              <c:f>'Données post Covid'!$R$29:$R$159</c:f>
              <c:numCache>
                <c:formatCode>0.0</c:formatCode>
                <c:ptCount val="131"/>
                <c:pt idx="0">
                  <c:v>100</c:v>
                </c:pt>
                <c:pt idx="1">
                  <c:v>100.37934520413576</c:v>
                </c:pt>
                <c:pt idx="2">
                  <c:v>100.36182926463081</c:v>
                </c:pt>
                <c:pt idx="3">
                  <c:v>100.1641493759321</c:v>
                </c:pt>
                <c:pt idx="4">
                  <c:v>100.50996406730125</c:v>
                </c:pt>
                <c:pt idx="5">
                  <c:v>100.34131059263929</c:v>
                </c:pt>
                <c:pt idx="6">
                  <c:v>100.35932698755867</c:v>
                </c:pt>
                <c:pt idx="7">
                  <c:v>100.1916744237256</c:v>
                </c:pt>
                <c:pt idx="8">
                  <c:v>100.14262979311172</c:v>
                </c:pt>
                <c:pt idx="9">
                  <c:v>100.14963616891373</c:v>
                </c:pt>
                <c:pt idx="10">
                  <c:v>100.0975888058133</c:v>
                </c:pt>
                <c:pt idx="11">
                  <c:v>99.635668458297047</c:v>
                </c:pt>
                <c:pt idx="12">
                  <c:v>100.04203825481189</c:v>
                </c:pt>
                <c:pt idx="13">
                  <c:v>99.704230850073571</c:v>
                </c:pt>
                <c:pt idx="14">
                  <c:v>99.647178932828879</c:v>
                </c:pt>
                <c:pt idx="15">
                  <c:v>99.460509063247557</c:v>
                </c:pt>
                <c:pt idx="16">
                  <c:v>99.577115174809066</c:v>
                </c:pt>
                <c:pt idx="17">
                  <c:v>99.630163448738358</c:v>
                </c:pt>
                <c:pt idx="18">
                  <c:v>99.844858821527595</c:v>
                </c:pt>
                <c:pt idx="19">
                  <c:v>99.665695783162661</c:v>
                </c:pt>
                <c:pt idx="20">
                  <c:v>99.939444894854319</c:v>
                </c:pt>
                <c:pt idx="21">
                  <c:v>100.09258425166902</c:v>
                </c:pt>
                <c:pt idx="22">
                  <c:v>100.32179283147664</c:v>
                </c:pt>
                <c:pt idx="23">
                  <c:v>100.25172907345686</c:v>
                </c:pt>
                <c:pt idx="24">
                  <c:v>100.17465893963507</c:v>
                </c:pt>
                <c:pt idx="25">
                  <c:v>100.41838072646108</c:v>
                </c:pt>
                <c:pt idx="26">
                  <c:v>100.4353962105516</c:v>
                </c:pt>
                <c:pt idx="27">
                  <c:v>100.88430471729272</c:v>
                </c:pt>
                <c:pt idx="28">
                  <c:v>100.80223002932669</c:v>
                </c:pt>
                <c:pt idx="29">
                  <c:v>100.91283067591507</c:v>
                </c:pt>
                <c:pt idx="30">
                  <c:v>100.8727942427609</c:v>
                </c:pt>
                <c:pt idx="31">
                  <c:v>100.59103784443843</c:v>
                </c:pt>
                <c:pt idx="32">
                  <c:v>100.12861704150777</c:v>
                </c:pt>
                <c:pt idx="33">
                  <c:v>99.947952636899572</c:v>
                </c:pt>
                <c:pt idx="34">
                  <c:v>100.00550500955872</c:v>
                </c:pt>
                <c:pt idx="35">
                  <c:v>100.48794402906644</c:v>
                </c:pt>
                <c:pt idx="36">
                  <c:v>100.07256603509194</c:v>
                </c:pt>
                <c:pt idx="37">
                  <c:v>99.787806904282903</c:v>
                </c:pt>
                <c:pt idx="38">
                  <c:v>99.554594681159841</c:v>
                </c:pt>
                <c:pt idx="39">
                  <c:v>99.33639612046963</c:v>
                </c:pt>
                <c:pt idx="40">
                  <c:v>98.603228938333885</c:v>
                </c:pt>
                <c:pt idx="41">
                  <c:v>98.295448858461199</c:v>
                </c:pt>
                <c:pt idx="42">
                  <c:v>98.371017626039688</c:v>
                </c:pt>
                <c:pt idx="43">
                  <c:v>98.842446626430046</c:v>
                </c:pt>
                <c:pt idx="44">
                  <c:v>99.328889289253226</c:v>
                </c:pt>
                <c:pt idx="45">
                  <c:v>99.780300073066499</c:v>
                </c:pt>
                <c:pt idx="46">
                  <c:v>99.968971764305508</c:v>
                </c:pt>
                <c:pt idx="47">
                  <c:v>99.86687885976238</c:v>
                </c:pt>
                <c:pt idx="48">
                  <c:v>101.04995545946811</c:v>
                </c:pt>
                <c:pt idx="49">
                  <c:v>101.06697094355866</c:v>
                </c:pt>
                <c:pt idx="50">
                  <c:v>101.46533345344264</c:v>
                </c:pt>
                <c:pt idx="51">
                  <c:v>101.95828203665333</c:v>
                </c:pt>
                <c:pt idx="52">
                  <c:v>102.60887407540864</c:v>
                </c:pt>
                <c:pt idx="53">
                  <c:v>103.15437047713418</c:v>
                </c:pt>
                <c:pt idx="54">
                  <c:v>103.42411594551042</c:v>
                </c:pt>
                <c:pt idx="55">
                  <c:v>103.90755587584704</c:v>
                </c:pt>
                <c:pt idx="56">
                  <c:v>104.24886646848633</c:v>
                </c:pt>
                <c:pt idx="57">
                  <c:v>104.41802039856269</c:v>
                </c:pt>
                <c:pt idx="58">
                  <c:v>104.55264290504358</c:v>
                </c:pt>
                <c:pt idx="59">
                  <c:v>105.18872173678047</c:v>
                </c:pt>
                <c:pt idx="60">
                  <c:v>104.88494530022321</c:v>
                </c:pt>
                <c:pt idx="61">
                  <c:v>105.28631054259377</c:v>
                </c:pt>
                <c:pt idx="62">
                  <c:v>105.55405418931227</c:v>
                </c:pt>
                <c:pt idx="63">
                  <c:v>105.59609244412415</c:v>
                </c:pt>
                <c:pt idx="64">
                  <c:v>105.94891351129527</c:v>
                </c:pt>
                <c:pt idx="65">
                  <c:v>106.21015123762622</c:v>
                </c:pt>
                <c:pt idx="66">
                  <c:v>106.44786755947912</c:v>
                </c:pt>
                <c:pt idx="67">
                  <c:v>106.63954198320471</c:v>
                </c:pt>
                <c:pt idx="68">
                  <c:v>106.55896866148196</c:v>
                </c:pt>
                <c:pt idx="69">
                  <c:v>106.58399143220329</c:v>
                </c:pt>
                <c:pt idx="70">
                  <c:v>106.63754016154701</c:v>
                </c:pt>
                <c:pt idx="71">
                  <c:v>106.37079742565734</c:v>
                </c:pt>
                <c:pt idx="72">
                  <c:v>106.84122551521887</c:v>
                </c:pt>
                <c:pt idx="73">
                  <c:v>106.50141628882281</c:v>
                </c:pt>
                <c:pt idx="74">
                  <c:v>107.05491997717924</c:v>
                </c:pt>
                <c:pt idx="75">
                  <c:v>107.09645777657668</c:v>
                </c:pt>
                <c:pt idx="76">
                  <c:v>107.21506570979594</c:v>
                </c:pt>
                <c:pt idx="77">
                  <c:v>107.18804111741687</c:v>
                </c:pt>
                <c:pt idx="78">
                  <c:v>107.16752244542533</c:v>
                </c:pt>
                <c:pt idx="79">
                  <c:v>107.27562081494159</c:v>
                </c:pt>
                <c:pt idx="80">
                  <c:v>107.41674924181004</c:v>
                </c:pt>
                <c:pt idx="81">
                  <c:v>107.73003433124144</c:v>
                </c:pt>
                <c:pt idx="82">
                  <c:v>108.14140868190054</c:v>
                </c:pt>
                <c:pt idx="83">
                  <c:v>103.79495340760091</c:v>
                </c:pt>
                <c:pt idx="84">
                  <c:v>95.052998228387835</c:v>
                </c:pt>
                <c:pt idx="85">
                  <c:v>86.598304457055917</c:v>
                </c:pt>
                <c:pt idx="86">
                  <c:v>78.676095246674464</c:v>
                </c:pt>
                <c:pt idx="87">
                  <c:v>74.41321602658418</c:v>
                </c:pt>
                <c:pt idx="88">
                  <c:v>71.334914772442929</c:v>
                </c:pt>
                <c:pt idx="89">
                  <c:v>66.940916233772725</c:v>
                </c:pt>
                <c:pt idx="90">
                  <c:v>62.494369876587697</c:v>
                </c:pt>
                <c:pt idx="91">
                  <c:v>57.063427719224492</c:v>
                </c:pt>
                <c:pt idx="92">
                  <c:v>52.138946441261545</c:v>
                </c:pt>
                <c:pt idx="93">
                  <c:v>47.877068132000119</c:v>
                </c:pt>
                <c:pt idx="94">
                  <c:v>43.346445265191328</c:v>
                </c:pt>
                <c:pt idx="95">
                  <c:v>42.478655576574681</c:v>
                </c:pt>
                <c:pt idx="96">
                  <c:v>43.959002692450127</c:v>
                </c:pt>
                <c:pt idx="97">
                  <c:v>46.961735179012898</c:v>
                </c:pt>
                <c:pt idx="98">
                  <c:v>49.807324665445549</c:v>
                </c:pt>
                <c:pt idx="99">
                  <c:v>51.651002412195091</c:v>
                </c:pt>
                <c:pt idx="100">
                  <c:v>52.964197419651882</c:v>
                </c:pt>
                <c:pt idx="101">
                  <c:v>55.355873845199135</c:v>
                </c:pt>
                <c:pt idx="102">
                  <c:v>58.795503908556789</c:v>
                </c:pt>
                <c:pt idx="103">
                  <c:v>63.326627230780005</c:v>
                </c:pt>
                <c:pt idx="104">
                  <c:v>67.288232291385157</c:v>
                </c:pt>
                <c:pt idx="105">
                  <c:v>69.46621425497203</c:v>
                </c:pt>
                <c:pt idx="106">
                  <c:v>72.76871953477665</c:v>
                </c:pt>
                <c:pt idx="107">
                  <c:v>77.180234012951786</c:v>
                </c:pt>
                <c:pt idx="108">
                  <c:v>83.712678537469102</c:v>
                </c:pt>
                <c:pt idx="109">
                  <c:v>89.388343392487172</c:v>
                </c:pt>
                <c:pt idx="110">
                  <c:v>93.965008157423256</c:v>
                </c:pt>
                <c:pt idx="111">
                  <c:v>96.824109940045432</c:v>
                </c:pt>
                <c:pt idx="112">
                  <c:v>98.720335505309848</c:v>
                </c:pt>
                <c:pt idx="113">
                  <c:v>100.54649731255442</c:v>
                </c:pt>
                <c:pt idx="114">
                  <c:v>101.75409622756708</c:v>
                </c:pt>
                <c:pt idx="115">
                  <c:v>102.46324154981032</c:v>
                </c:pt>
                <c:pt idx="116">
                  <c:v>103.74540832157264</c:v>
                </c:pt>
                <c:pt idx="117">
                  <c:v>105.64914071805345</c:v>
                </c:pt>
                <c:pt idx="118">
                  <c:v>106.58899598634758</c:v>
                </c:pt>
                <c:pt idx="119">
                  <c:v>107.06242680839564</c:v>
                </c:pt>
                <c:pt idx="120">
                  <c:v>107.76206347776476</c:v>
                </c:pt>
                <c:pt idx="121">
                  <c:v>108.28704120749883</c:v>
                </c:pt>
                <c:pt idx="122">
                  <c:v>108.43717783182699</c:v>
                </c:pt>
                <c:pt idx="123">
                  <c:v>107.77607622936871</c:v>
                </c:pt>
                <c:pt idx="124">
                  <c:v>107.07794092624287</c:v>
                </c:pt>
                <c:pt idx="125">
                  <c:v>107.242090302175</c:v>
                </c:pt>
                <c:pt idx="126">
                  <c:v>106.91479246113964</c:v>
                </c:pt>
                <c:pt idx="127">
                  <c:v>106.70660300873796</c:v>
                </c:pt>
                <c:pt idx="128">
                  <c:v>106.46488304356964</c:v>
                </c:pt>
                <c:pt idx="129">
                  <c:v>106.29522865807886</c:v>
                </c:pt>
                <c:pt idx="130">
                  <c:v>106.1871302885626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9-48DA-849C-62E9055C0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1112832"/>
        <c:axId val="1201121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'Données post Covid'!$A$2:$A$129</c15:sqref>
                        </c15:formulaRef>
                      </c:ext>
                    </c:extLst>
                    <c:strCache>
                      <c:ptCount val="128"/>
                      <c:pt idx="0">
                        <c:v>janv-11</c:v>
                      </c:pt>
                      <c:pt idx="1">
                        <c:v>févr-11</c:v>
                      </c:pt>
                      <c:pt idx="2">
                        <c:v>mars-11</c:v>
                      </c:pt>
                      <c:pt idx="3">
                        <c:v>avr-11</c:v>
                      </c:pt>
                      <c:pt idx="4">
                        <c:v>mai-11</c:v>
                      </c:pt>
                      <c:pt idx="5">
                        <c:v>juin-11</c:v>
                      </c:pt>
                      <c:pt idx="6">
                        <c:v>juil-11</c:v>
                      </c:pt>
                      <c:pt idx="7">
                        <c:v>août-11</c:v>
                      </c:pt>
                      <c:pt idx="8">
                        <c:v>sept-11</c:v>
                      </c:pt>
                      <c:pt idx="9">
                        <c:v>oct-11</c:v>
                      </c:pt>
                      <c:pt idx="10">
                        <c:v>nov-11</c:v>
                      </c:pt>
                      <c:pt idx="11">
                        <c:v>déc-11</c:v>
                      </c:pt>
                      <c:pt idx="12">
                        <c:v>janv-12</c:v>
                      </c:pt>
                      <c:pt idx="13">
                        <c:v>févr-12</c:v>
                      </c:pt>
                      <c:pt idx="14">
                        <c:v>mars-12</c:v>
                      </c:pt>
                      <c:pt idx="15">
                        <c:v>avr-12</c:v>
                      </c:pt>
                      <c:pt idx="16">
                        <c:v>mai-12</c:v>
                      </c:pt>
                      <c:pt idx="17">
                        <c:v>juin-12</c:v>
                      </c:pt>
                      <c:pt idx="18">
                        <c:v>juil-12</c:v>
                      </c:pt>
                      <c:pt idx="19">
                        <c:v>août-12</c:v>
                      </c:pt>
                      <c:pt idx="20">
                        <c:v>sept-12</c:v>
                      </c:pt>
                      <c:pt idx="21">
                        <c:v>oct-12</c:v>
                      </c:pt>
                      <c:pt idx="22">
                        <c:v>nov-12</c:v>
                      </c:pt>
                      <c:pt idx="23">
                        <c:v>déc-12</c:v>
                      </c:pt>
                      <c:pt idx="24">
                        <c:v>janv-13</c:v>
                      </c:pt>
                      <c:pt idx="25">
                        <c:v>févr-13</c:v>
                      </c:pt>
                      <c:pt idx="26">
                        <c:v>mars-13</c:v>
                      </c:pt>
                      <c:pt idx="27">
                        <c:v>avr-13</c:v>
                      </c:pt>
                      <c:pt idx="28">
                        <c:v>mai-13</c:v>
                      </c:pt>
                      <c:pt idx="29">
                        <c:v>juin-13</c:v>
                      </c:pt>
                      <c:pt idx="30">
                        <c:v>juil-13</c:v>
                      </c:pt>
                      <c:pt idx="31">
                        <c:v>août-13</c:v>
                      </c:pt>
                      <c:pt idx="32">
                        <c:v>sept-13</c:v>
                      </c:pt>
                      <c:pt idx="33">
                        <c:v>oct-13</c:v>
                      </c:pt>
                      <c:pt idx="34">
                        <c:v>nov-13</c:v>
                      </c:pt>
                      <c:pt idx="35">
                        <c:v>déc-13</c:v>
                      </c:pt>
                      <c:pt idx="36">
                        <c:v>janv-14</c:v>
                      </c:pt>
                      <c:pt idx="37">
                        <c:v>févr-14</c:v>
                      </c:pt>
                      <c:pt idx="38">
                        <c:v>mars-14</c:v>
                      </c:pt>
                      <c:pt idx="39">
                        <c:v>avr-14</c:v>
                      </c:pt>
                      <c:pt idx="40">
                        <c:v>mai-14</c:v>
                      </c:pt>
                      <c:pt idx="41">
                        <c:v>juin-14</c:v>
                      </c:pt>
                      <c:pt idx="42">
                        <c:v>juil-14</c:v>
                      </c:pt>
                      <c:pt idx="43">
                        <c:v>août-14</c:v>
                      </c:pt>
                      <c:pt idx="44">
                        <c:v>sept-14</c:v>
                      </c:pt>
                      <c:pt idx="45">
                        <c:v>oct-14</c:v>
                      </c:pt>
                      <c:pt idx="46">
                        <c:v>nov-14</c:v>
                      </c:pt>
                      <c:pt idx="47">
                        <c:v>déc-14</c:v>
                      </c:pt>
                      <c:pt idx="48">
                        <c:v>janv-15</c:v>
                      </c:pt>
                      <c:pt idx="49">
                        <c:v>févr-15</c:v>
                      </c:pt>
                      <c:pt idx="50">
                        <c:v>mars-15</c:v>
                      </c:pt>
                      <c:pt idx="51">
                        <c:v>avr-15</c:v>
                      </c:pt>
                      <c:pt idx="52">
                        <c:v>mai-15</c:v>
                      </c:pt>
                      <c:pt idx="53">
                        <c:v>juin-15</c:v>
                      </c:pt>
                      <c:pt idx="54">
                        <c:v>juil-15</c:v>
                      </c:pt>
                      <c:pt idx="55">
                        <c:v>août-15</c:v>
                      </c:pt>
                      <c:pt idx="56">
                        <c:v>sept-15</c:v>
                      </c:pt>
                      <c:pt idx="57">
                        <c:v>oct-15</c:v>
                      </c:pt>
                      <c:pt idx="58">
                        <c:v>nov-15</c:v>
                      </c:pt>
                      <c:pt idx="59">
                        <c:v>déc-15</c:v>
                      </c:pt>
                      <c:pt idx="60">
                        <c:v>janv-16</c:v>
                      </c:pt>
                      <c:pt idx="61">
                        <c:v>févr-16</c:v>
                      </c:pt>
                      <c:pt idx="62">
                        <c:v>mars-16</c:v>
                      </c:pt>
                      <c:pt idx="63">
                        <c:v>avr-16</c:v>
                      </c:pt>
                      <c:pt idx="64">
                        <c:v>mai-16</c:v>
                      </c:pt>
                      <c:pt idx="65">
                        <c:v>juin-16</c:v>
                      </c:pt>
                      <c:pt idx="66">
                        <c:v>juil-16</c:v>
                      </c:pt>
                      <c:pt idx="67">
                        <c:v>août-16</c:v>
                      </c:pt>
                      <c:pt idx="68">
                        <c:v>sept-16</c:v>
                      </c:pt>
                      <c:pt idx="69">
                        <c:v>oct-16</c:v>
                      </c:pt>
                      <c:pt idx="70">
                        <c:v>nov-16</c:v>
                      </c:pt>
                      <c:pt idx="71">
                        <c:v>déc-16</c:v>
                      </c:pt>
                      <c:pt idx="72">
                        <c:v>janv-17</c:v>
                      </c:pt>
                      <c:pt idx="73">
                        <c:v>févr-17</c:v>
                      </c:pt>
                      <c:pt idx="74">
                        <c:v>mars-17</c:v>
                      </c:pt>
                      <c:pt idx="75">
                        <c:v>avr-17</c:v>
                      </c:pt>
                      <c:pt idx="76">
                        <c:v>mai-17</c:v>
                      </c:pt>
                      <c:pt idx="77">
                        <c:v>juin-17</c:v>
                      </c:pt>
                      <c:pt idx="78">
                        <c:v>juil-17</c:v>
                      </c:pt>
                      <c:pt idx="79">
                        <c:v>août-17</c:v>
                      </c:pt>
                      <c:pt idx="80">
                        <c:v>sept-17</c:v>
                      </c:pt>
                      <c:pt idx="81">
                        <c:v>oct-17</c:v>
                      </c:pt>
                      <c:pt idx="82">
                        <c:v>nov-17</c:v>
                      </c:pt>
                      <c:pt idx="83">
                        <c:v>déc-17</c:v>
                      </c:pt>
                      <c:pt idx="84">
                        <c:v>janv-18</c:v>
                      </c:pt>
                      <c:pt idx="85">
                        <c:v>févr-18</c:v>
                      </c:pt>
                      <c:pt idx="86">
                        <c:v>mars-18</c:v>
                      </c:pt>
                      <c:pt idx="87">
                        <c:v>avr-18</c:v>
                      </c:pt>
                      <c:pt idx="88">
                        <c:v>mai-18</c:v>
                      </c:pt>
                      <c:pt idx="89">
                        <c:v>juin-18</c:v>
                      </c:pt>
                      <c:pt idx="90">
                        <c:v>juil-18</c:v>
                      </c:pt>
                      <c:pt idx="91">
                        <c:v>août-18</c:v>
                      </c:pt>
                      <c:pt idx="92">
                        <c:v>sept-18</c:v>
                      </c:pt>
                      <c:pt idx="93">
                        <c:v>oct-18</c:v>
                      </c:pt>
                      <c:pt idx="94">
                        <c:v>nov-18</c:v>
                      </c:pt>
                      <c:pt idx="95">
                        <c:v>déc-18</c:v>
                      </c:pt>
                      <c:pt idx="96">
                        <c:v>janv-19</c:v>
                      </c:pt>
                      <c:pt idx="97">
                        <c:v>févr-19</c:v>
                      </c:pt>
                      <c:pt idx="98">
                        <c:v>mars-19</c:v>
                      </c:pt>
                      <c:pt idx="99">
                        <c:v>avr-19</c:v>
                      </c:pt>
                      <c:pt idx="100">
                        <c:v>mai-19</c:v>
                      </c:pt>
                      <c:pt idx="101">
                        <c:v>juin-19</c:v>
                      </c:pt>
                      <c:pt idx="102">
                        <c:v>juil-19</c:v>
                      </c:pt>
                      <c:pt idx="103">
                        <c:v>août-19</c:v>
                      </c:pt>
                      <c:pt idx="104">
                        <c:v>sept-19</c:v>
                      </c:pt>
                      <c:pt idx="105">
                        <c:v>oct-19</c:v>
                      </c:pt>
                      <c:pt idx="106">
                        <c:v>nov-19</c:v>
                      </c:pt>
                      <c:pt idx="107">
                        <c:v>déc-19</c:v>
                      </c:pt>
                      <c:pt idx="108">
                        <c:v>janv-20</c:v>
                      </c:pt>
                      <c:pt idx="109">
                        <c:v>févr-20</c:v>
                      </c:pt>
                      <c:pt idx="110">
                        <c:v>mars-20</c:v>
                      </c:pt>
                      <c:pt idx="111">
                        <c:v>avr-20</c:v>
                      </c:pt>
                      <c:pt idx="112">
                        <c:v>mai-20</c:v>
                      </c:pt>
                      <c:pt idx="113">
                        <c:v>juin-20</c:v>
                      </c:pt>
                      <c:pt idx="114">
                        <c:v>juil-20</c:v>
                      </c:pt>
                      <c:pt idx="115">
                        <c:v>août-20</c:v>
                      </c:pt>
                      <c:pt idx="116">
                        <c:v>sept-20</c:v>
                      </c:pt>
                      <c:pt idx="117">
                        <c:v>oct-20</c:v>
                      </c:pt>
                      <c:pt idx="118">
                        <c:v>nov-20</c:v>
                      </c:pt>
                      <c:pt idx="119">
                        <c:v>déc-20</c:v>
                      </c:pt>
                      <c:pt idx="120">
                        <c:v>janv-21</c:v>
                      </c:pt>
                      <c:pt idx="121">
                        <c:v>févr-21</c:v>
                      </c:pt>
                      <c:pt idx="122">
                        <c:v>mars-21</c:v>
                      </c:pt>
                      <c:pt idx="123">
                        <c:v>avr-21</c:v>
                      </c:pt>
                      <c:pt idx="124">
                        <c:v>mai-21</c:v>
                      </c:pt>
                      <c:pt idx="125">
                        <c:v>juin-21</c:v>
                      </c:pt>
                      <c:pt idx="126">
                        <c:v>juil-21</c:v>
                      </c:pt>
                      <c:pt idx="127">
                        <c:v>août-21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'Données post Covid'!$A$29:$A$159</c15:sqref>
                        </c15:formulaRef>
                      </c:ext>
                    </c:extLst>
                    <c:numCache>
                      <c:formatCode>mmm\-yy</c:formatCode>
                      <c:ptCount val="131"/>
                      <c:pt idx="0">
                        <c:v>41365</c:v>
                      </c:pt>
                      <c:pt idx="1">
                        <c:v>41395</c:v>
                      </c:pt>
                      <c:pt idx="2">
                        <c:v>41426</c:v>
                      </c:pt>
                      <c:pt idx="3">
                        <c:v>41456</c:v>
                      </c:pt>
                      <c:pt idx="4">
                        <c:v>41487</c:v>
                      </c:pt>
                      <c:pt idx="5">
                        <c:v>41518</c:v>
                      </c:pt>
                      <c:pt idx="6">
                        <c:v>41548</c:v>
                      </c:pt>
                      <c:pt idx="7">
                        <c:v>41579</c:v>
                      </c:pt>
                      <c:pt idx="8">
                        <c:v>41609</c:v>
                      </c:pt>
                      <c:pt idx="9">
                        <c:v>41640</c:v>
                      </c:pt>
                      <c:pt idx="10">
                        <c:v>41671</c:v>
                      </c:pt>
                      <c:pt idx="11">
                        <c:v>41699</c:v>
                      </c:pt>
                      <c:pt idx="12">
                        <c:v>41730</c:v>
                      </c:pt>
                      <c:pt idx="13">
                        <c:v>41760</c:v>
                      </c:pt>
                      <c:pt idx="14">
                        <c:v>41791</c:v>
                      </c:pt>
                      <c:pt idx="15">
                        <c:v>41821</c:v>
                      </c:pt>
                      <c:pt idx="16">
                        <c:v>41852</c:v>
                      </c:pt>
                      <c:pt idx="17">
                        <c:v>41883</c:v>
                      </c:pt>
                      <c:pt idx="18">
                        <c:v>41913</c:v>
                      </c:pt>
                      <c:pt idx="19">
                        <c:v>41944</c:v>
                      </c:pt>
                      <c:pt idx="20">
                        <c:v>41974</c:v>
                      </c:pt>
                      <c:pt idx="21">
                        <c:v>42005</c:v>
                      </c:pt>
                      <c:pt idx="22">
                        <c:v>42036</c:v>
                      </c:pt>
                      <c:pt idx="23">
                        <c:v>42064</c:v>
                      </c:pt>
                      <c:pt idx="24">
                        <c:v>42095</c:v>
                      </c:pt>
                      <c:pt idx="25">
                        <c:v>42125</c:v>
                      </c:pt>
                      <c:pt idx="26">
                        <c:v>42156</c:v>
                      </c:pt>
                      <c:pt idx="27">
                        <c:v>42186</c:v>
                      </c:pt>
                      <c:pt idx="28">
                        <c:v>42217</c:v>
                      </c:pt>
                      <c:pt idx="29">
                        <c:v>42248</c:v>
                      </c:pt>
                      <c:pt idx="30">
                        <c:v>42278</c:v>
                      </c:pt>
                      <c:pt idx="31">
                        <c:v>42309</c:v>
                      </c:pt>
                      <c:pt idx="32">
                        <c:v>42339</c:v>
                      </c:pt>
                      <c:pt idx="33">
                        <c:v>42370</c:v>
                      </c:pt>
                      <c:pt idx="34">
                        <c:v>42401</c:v>
                      </c:pt>
                      <c:pt idx="35">
                        <c:v>42430</c:v>
                      </c:pt>
                      <c:pt idx="36">
                        <c:v>42461</c:v>
                      </c:pt>
                      <c:pt idx="37">
                        <c:v>42491</c:v>
                      </c:pt>
                      <c:pt idx="38">
                        <c:v>42522</c:v>
                      </c:pt>
                      <c:pt idx="39">
                        <c:v>42552</c:v>
                      </c:pt>
                      <c:pt idx="40">
                        <c:v>42583</c:v>
                      </c:pt>
                      <c:pt idx="41">
                        <c:v>42614</c:v>
                      </c:pt>
                      <c:pt idx="42">
                        <c:v>42644</c:v>
                      </c:pt>
                      <c:pt idx="43">
                        <c:v>42675</c:v>
                      </c:pt>
                      <c:pt idx="44">
                        <c:v>42705</c:v>
                      </c:pt>
                      <c:pt idx="45">
                        <c:v>42736</c:v>
                      </c:pt>
                      <c:pt idx="46">
                        <c:v>42767</c:v>
                      </c:pt>
                      <c:pt idx="47">
                        <c:v>42795</c:v>
                      </c:pt>
                      <c:pt idx="48">
                        <c:v>42826</c:v>
                      </c:pt>
                      <c:pt idx="49">
                        <c:v>42856</c:v>
                      </c:pt>
                      <c:pt idx="50">
                        <c:v>42887</c:v>
                      </c:pt>
                      <c:pt idx="51">
                        <c:v>42917</c:v>
                      </c:pt>
                      <c:pt idx="52">
                        <c:v>42948</c:v>
                      </c:pt>
                      <c:pt idx="53">
                        <c:v>42979</c:v>
                      </c:pt>
                      <c:pt idx="54">
                        <c:v>43009</c:v>
                      </c:pt>
                      <c:pt idx="55">
                        <c:v>43040</c:v>
                      </c:pt>
                      <c:pt idx="56">
                        <c:v>43070</c:v>
                      </c:pt>
                      <c:pt idx="57">
                        <c:v>43101</c:v>
                      </c:pt>
                      <c:pt idx="58">
                        <c:v>43132</c:v>
                      </c:pt>
                      <c:pt idx="59">
                        <c:v>43160</c:v>
                      </c:pt>
                      <c:pt idx="60">
                        <c:v>43191</c:v>
                      </c:pt>
                      <c:pt idx="61">
                        <c:v>43221</c:v>
                      </c:pt>
                      <c:pt idx="62">
                        <c:v>43252</c:v>
                      </c:pt>
                      <c:pt idx="63">
                        <c:v>43282</c:v>
                      </c:pt>
                      <c:pt idx="64">
                        <c:v>43313</c:v>
                      </c:pt>
                      <c:pt idx="65">
                        <c:v>43344</c:v>
                      </c:pt>
                      <c:pt idx="66">
                        <c:v>43374</c:v>
                      </c:pt>
                      <c:pt idx="67">
                        <c:v>43405</c:v>
                      </c:pt>
                      <c:pt idx="68">
                        <c:v>43435</c:v>
                      </c:pt>
                      <c:pt idx="69">
                        <c:v>43466</c:v>
                      </c:pt>
                      <c:pt idx="70">
                        <c:v>43497</c:v>
                      </c:pt>
                      <c:pt idx="71">
                        <c:v>43525</c:v>
                      </c:pt>
                      <c:pt idx="72">
                        <c:v>43556</c:v>
                      </c:pt>
                      <c:pt idx="73">
                        <c:v>43586</c:v>
                      </c:pt>
                      <c:pt idx="74">
                        <c:v>43617</c:v>
                      </c:pt>
                      <c:pt idx="75">
                        <c:v>43647</c:v>
                      </c:pt>
                      <c:pt idx="76">
                        <c:v>43678</c:v>
                      </c:pt>
                      <c:pt idx="77">
                        <c:v>43709</c:v>
                      </c:pt>
                      <c:pt idx="78">
                        <c:v>43739</c:v>
                      </c:pt>
                      <c:pt idx="79">
                        <c:v>43770</c:v>
                      </c:pt>
                      <c:pt idx="80">
                        <c:v>43800</c:v>
                      </c:pt>
                      <c:pt idx="81">
                        <c:v>43831</c:v>
                      </c:pt>
                      <c:pt idx="82">
                        <c:v>43862</c:v>
                      </c:pt>
                      <c:pt idx="83">
                        <c:v>43891</c:v>
                      </c:pt>
                      <c:pt idx="84">
                        <c:v>43922</c:v>
                      </c:pt>
                      <c:pt idx="85">
                        <c:v>43952</c:v>
                      </c:pt>
                      <c:pt idx="86">
                        <c:v>43983</c:v>
                      </c:pt>
                      <c:pt idx="87">
                        <c:v>44013</c:v>
                      </c:pt>
                      <c:pt idx="88">
                        <c:v>44044</c:v>
                      </c:pt>
                      <c:pt idx="89">
                        <c:v>44075</c:v>
                      </c:pt>
                      <c:pt idx="90">
                        <c:v>44105</c:v>
                      </c:pt>
                      <c:pt idx="91">
                        <c:v>44136</c:v>
                      </c:pt>
                      <c:pt idx="92">
                        <c:v>44166</c:v>
                      </c:pt>
                      <c:pt idx="93">
                        <c:v>44197</c:v>
                      </c:pt>
                      <c:pt idx="94">
                        <c:v>44228</c:v>
                      </c:pt>
                      <c:pt idx="95">
                        <c:v>44256</c:v>
                      </c:pt>
                      <c:pt idx="96">
                        <c:v>44287</c:v>
                      </c:pt>
                      <c:pt idx="97">
                        <c:v>44317</c:v>
                      </c:pt>
                      <c:pt idx="98">
                        <c:v>44348</c:v>
                      </c:pt>
                      <c:pt idx="99">
                        <c:v>44378</c:v>
                      </c:pt>
                      <c:pt idx="100">
                        <c:v>44409</c:v>
                      </c:pt>
                      <c:pt idx="101">
                        <c:v>44440</c:v>
                      </c:pt>
                      <c:pt idx="102">
                        <c:v>44470</c:v>
                      </c:pt>
                      <c:pt idx="103">
                        <c:v>44501</c:v>
                      </c:pt>
                      <c:pt idx="104">
                        <c:v>44531</c:v>
                      </c:pt>
                      <c:pt idx="105">
                        <c:v>44562</c:v>
                      </c:pt>
                      <c:pt idx="106">
                        <c:v>44593</c:v>
                      </c:pt>
                      <c:pt idx="107">
                        <c:v>44621</c:v>
                      </c:pt>
                      <c:pt idx="108">
                        <c:v>44652</c:v>
                      </c:pt>
                      <c:pt idx="109">
                        <c:v>44682</c:v>
                      </c:pt>
                      <c:pt idx="110">
                        <c:v>44713</c:v>
                      </c:pt>
                      <c:pt idx="111">
                        <c:v>44743</c:v>
                      </c:pt>
                      <c:pt idx="112">
                        <c:v>44774</c:v>
                      </c:pt>
                      <c:pt idx="113">
                        <c:v>44805</c:v>
                      </c:pt>
                      <c:pt idx="114">
                        <c:v>44835</c:v>
                      </c:pt>
                      <c:pt idx="115">
                        <c:v>44866</c:v>
                      </c:pt>
                      <c:pt idx="116">
                        <c:v>44896</c:v>
                      </c:pt>
                      <c:pt idx="117">
                        <c:v>44927</c:v>
                      </c:pt>
                      <c:pt idx="118">
                        <c:v>44958</c:v>
                      </c:pt>
                      <c:pt idx="119">
                        <c:v>44986</c:v>
                      </c:pt>
                      <c:pt idx="120">
                        <c:v>45017</c:v>
                      </c:pt>
                      <c:pt idx="121">
                        <c:v>45047</c:v>
                      </c:pt>
                      <c:pt idx="122">
                        <c:v>45078</c:v>
                      </c:pt>
                      <c:pt idx="123">
                        <c:v>45108</c:v>
                      </c:pt>
                      <c:pt idx="124">
                        <c:v>45139</c:v>
                      </c:pt>
                      <c:pt idx="125">
                        <c:v>45170</c:v>
                      </c:pt>
                      <c:pt idx="126">
                        <c:v>45200</c:v>
                      </c:pt>
                      <c:pt idx="127">
                        <c:v>45231</c:v>
                      </c:pt>
                      <c:pt idx="128">
                        <c:v>45261</c:v>
                      </c:pt>
                      <c:pt idx="129">
                        <c:v>45292</c:v>
                      </c:pt>
                      <c:pt idx="130">
                        <c:v>45323</c:v>
                      </c:pt>
                    </c:numCache>
                  </c:numRef>
                </c:cat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smooth val="0"/>
                <c:extLst>
                  <c:ext xmlns:c16="http://schemas.microsoft.com/office/drawing/2014/chart" uri="{C3380CC4-5D6E-409C-BE32-E72D297353CC}">
                    <c16:uniqueId val="{00000002-89E9-48DA-849C-62E9055C040C}"/>
                  </c:ext>
                </c:extLst>
              </c15:ser>
            </c15:filteredLineSeries>
          </c:ext>
        </c:extLst>
      </c:lineChart>
      <c:dateAx>
        <c:axId val="12011128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1201121152"/>
        <c:crosses val="autoZero"/>
        <c:auto val="1"/>
        <c:lblOffset val="100"/>
        <c:baseTimeUnit val="months"/>
        <c:majorUnit val="5"/>
        <c:majorTimeUnit val="months"/>
      </c:dateAx>
      <c:valAx>
        <c:axId val="120112115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120111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'Données mensuelles'!$E$86</c:f>
              <c:strCache>
                <c:ptCount val="1"/>
                <c:pt idx="0">
                  <c:v>France métropolitaine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'Données mensuelles'!$A$99:$A$291</c:f>
              <c:numCache>
                <c:formatCode>mmm\-yy</c:formatCode>
                <c:ptCount val="193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'Données mensuelles'!$E$99:$E$291</c:f>
              <c:numCache>
                <c:formatCode>General</c:formatCode>
                <c:ptCount val="193"/>
                <c:pt idx="0">
                  <c:v>100</c:v>
                </c:pt>
                <c:pt idx="1">
                  <c:v>99.95741962955077</c:v>
                </c:pt>
                <c:pt idx="2">
                  <c:v>98.722588886523312</c:v>
                </c:pt>
                <c:pt idx="3">
                  <c:v>97.615499254843513</c:v>
                </c:pt>
                <c:pt idx="4">
                  <c:v>96.040025548222275</c:v>
                </c:pt>
                <c:pt idx="5">
                  <c:v>94.187779433681072</c:v>
                </c:pt>
                <c:pt idx="6">
                  <c:v>91.718117947626141</c:v>
                </c:pt>
                <c:pt idx="7">
                  <c:v>90.909090909090907</c:v>
                </c:pt>
                <c:pt idx="8">
                  <c:v>89.120715350223549</c:v>
                </c:pt>
                <c:pt idx="9">
                  <c:v>86.289120715350222</c:v>
                </c:pt>
                <c:pt idx="10">
                  <c:v>83.500106450926125</c:v>
                </c:pt>
                <c:pt idx="11">
                  <c:v>81.434958484138818</c:v>
                </c:pt>
                <c:pt idx="12">
                  <c:v>78.624654034490106</c:v>
                </c:pt>
                <c:pt idx="13">
                  <c:v>75.79305939961678</c:v>
                </c:pt>
                <c:pt idx="14">
                  <c:v>73.919523099850963</c:v>
                </c:pt>
                <c:pt idx="15">
                  <c:v>72.32275920800511</c:v>
                </c:pt>
                <c:pt idx="16">
                  <c:v>70.662124760485412</c:v>
                </c:pt>
                <c:pt idx="17">
                  <c:v>69.384713647008724</c:v>
                </c:pt>
                <c:pt idx="18">
                  <c:v>69.406003832233338</c:v>
                </c:pt>
                <c:pt idx="19">
                  <c:v>69.533744943581013</c:v>
                </c:pt>
                <c:pt idx="20">
                  <c:v>68.447945497125829</c:v>
                </c:pt>
                <c:pt idx="21">
                  <c:v>67.89440068128593</c:v>
                </c:pt>
                <c:pt idx="22">
                  <c:v>69.086651053864173</c:v>
                </c:pt>
                <c:pt idx="23">
                  <c:v>71.002767724079206</c:v>
                </c:pt>
                <c:pt idx="24">
                  <c:v>71.087928464977651</c:v>
                </c:pt>
                <c:pt idx="25">
                  <c:v>71.471151799020646</c:v>
                </c:pt>
                <c:pt idx="26">
                  <c:v>72.535661060251229</c:v>
                </c:pt>
                <c:pt idx="27">
                  <c:v>73.089205876091128</c:v>
                </c:pt>
                <c:pt idx="28">
                  <c:v>74.324036619118587</c:v>
                </c:pt>
                <c:pt idx="29">
                  <c:v>75.388545880349156</c:v>
                </c:pt>
                <c:pt idx="30">
                  <c:v>75.92080051096444</c:v>
                </c:pt>
                <c:pt idx="31">
                  <c:v>76.602086438152014</c:v>
                </c:pt>
                <c:pt idx="32">
                  <c:v>78.603363849265492</c:v>
                </c:pt>
                <c:pt idx="33">
                  <c:v>81.073025335320423</c:v>
                </c:pt>
                <c:pt idx="34">
                  <c:v>83.223334043006176</c:v>
                </c:pt>
                <c:pt idx="35">
                  <c:v>84.500745156482864</c:v>
                </c:pt>
                <c:pt idx="36">
                  <c:v>85.629124973387263</c:v>
                </c:pt>
                <c:pt idx="37">
                  <c:v>86.438152011922497</c:v>
                </c:pt>
                <c:pt idx="38">
                  <c:v>87.247179050457746</c:v>
                </c:pt>
                <c:pt idx="39">
                  <c:v>87.460080902703851</c:v>
                </c:pt>
                <c:pt idx="40">
                  <c:v>88.2903981264637</c:v>
                </c:pt>
                <c:pt idx="41">
                  <c:v>87.162018309559286</c:v>
                </c:pt>
                <c:pt idx="42">
                  <c:v>86.800085160740892</c:v>
                </c:pt>
                <c:pt idx="43">
                  <c:v>86.352991271024052</c:v>
                </c:pt>
                <c:pt idx="44">
                  <c:v>85.927187566531828</c:v>
                </c:pt>
                <c:pt idx="45">
                  <c:v>85.096870342771979</c:v>
                </c:pt>
                <c:pt idx="46">
                  <c:v>86.672344049393232</c:v>
                </c:pt>
                <c:pt idx="47">
                  <c:v>87.84330423674686</c:v>
                </c:pt>
                <c:pt idx="48">
                  <c:v>87.417500532254635</c:v>
                </c:pt>
                <c:pt idx="49">
                  <c:v>87.353629976580791</c:v>
                </c:pt>
                <c:pt idx="50">
                  <c:v>87.715563125399186</c:v>
                </c:pt>
                <c:pt idx="51">
                  <c:v>86.480732382371727</c:v>
                </c:pt>
                <c:pt idx="52">
                  <c:v>84.54332552693208</c:v>
                </c:pt>
                <c:pt idx="53">
                  <c:v>84.734937193953584</c:v>
                </c:pt>
                <c:pt idx="54">
                  <c:v>84.287843304236745</c:v>
                </c:pt>
                <c:pt idx="55">
                  <c:v>83.606557377049185</c:v>
                </c:pt>
                <c:pt idx="56">
                  <c:v>81.903342559080258</c:v>
                </c:pt>
                <c:pt idx="57">
                  <c:v>81.179476261443469</c:v>
                </c:pt>
                <c:pt idx="58">
                  <c:v>78.198850329997867</c:v>
                </c:pt>
                <c:pt idx="59">
                  <c:v>78.071109218650207</c:v>
                </c:pt>
                <c:pt idx="60">
                  <c:v>77.943368107302533</c:v>
                </c:pt>
                <c:pt idx="61">
                  <c:v>78.156269959548652</c:v>
                </c:pt>
                <c:pt idx="62">
                  <c:v>77.262082180114973</c:v>
                </c:pt>
                <c:pt idx="63">
                  <c:v>78.113689589099423</c:v>
                </c:pt>
                <c:pt idx="64">
                  <c:v>78.369171811794757</c:v>
                </c:pt>
                <c:pt idx="65">
                  <c:v>78.284011070896312</c:v>
                </c:pt>
                <c:pt idx="66">
                  <c:v>78.071109218650207</c:v>
                </c:pt>
                <c:pt idx="67">
                  <c:v>77.624015328933368</c:v>
                </c:pt>
                <c:pt idx="68">
                  <c:v>77.687885884607198</c:v>
                </c:pt>
                <c:pt idx="69">
                  <c:v>76.410474771130509</c:v>
                </c:pt>
                <c:pt idx="70">
                  <c:v>75.388545880349156</c:v>
                </c:pt>
                <c:pt idx="71">
                  <c:v>73.046625505641899</c:v>
                </c:pt>
                <c:pt idx="72">
                  <c:v>72.642111986374275</c:v>
                </c:pt>
                <c:pt idx="73">
                  <c:v>71.300830317223756</c:v>
                </c:pt>
                <c:pt idx="74">
                  <c:v>70.257611241217802</c:v>
                </c:pt>
                <c:pt idx="75">
                  <c:v>69.980838833297852</c:v>
                </c:pt>
                <c:pt idx="76">
                  <c:v>69.512454758356398</c:v>
                </c:pt>
                <c:pt idx="77">
                  <c:v>68.767298275494994</c:v>
                </c:pt>
                <c:pt idx="78">
                  <c:v>68.831168831168824</c:v>
                </c:pt>
                <c:pt idx="79">
                  <c:v>68.639557164147334</c:v>
                </c:pt>
                <c:pt idx="80">
                  <c:v>68.596976793698104</c:v>
                </c:pt>
                <c:pt idx="81">
                  <c:v>68.554396423248889</c:v>
                </c:pt>
                <c:pt idx="82">
                  <c:v>68.426655311901214</c:v>
                </c:pt>
                <c:pt idx="83">
                  <c:v>68.724717905045779</c:v>
                </c:pt>
                <c:pt idx="84">
                  <c:v>68.17117308920588</c:v>
                </c:pt>
                <c:pt idx="85">
                  <c:v>68.256333830104325</c:v>
                </c:pt>
                <c:pt idx="86">
                  <c:v>68.12859271875665</c:v>
                </c:pt>
                <c:pt idx="87">
                  <c:v>67.404726421119861</c:v>
                </c:pt>
                <c:pt idx="88">
                  <c:v>66.787311049606132</c:v>
                </c:pt>
                <c:pt idx="89">
                  <c:v>67.213114754098356</c:v>
                </c:pt>
                <c:pt idx="90">
                  <c:v>66.829891420055361</c:v>
                </c:pt>
                <c:pt idx="91">
                  <c:v>67.276985309772201</c:v>
                </c:pt>
                <c:pt idx="92">
                  <c:v>67.681498829039811</c:v>
                </c:pt>
                <c:pt idx="93">
                  <c:v>67.809239940387485</c:v>
                </c:pt>
                <c:pt idx="94">
                  <c:v>68.895039386842669</c:v>
                </c:pt>
                <c:pt idx="95">
                  <c:v>69.725356610602518</c:v>
                </c:pt>
                <c:pt idx="96">
                  <c:v>69.895678092399407</c:v>
                </c:pt>
                <c:pt idx="97">
                  <c:v>70.832446242282302</c:v>
                </c:pt>
                <c:pt idx="98">
                  <c:v>70.257611241217802</c:v>
                </c:pt>
                <c:pt idx="99">
                  <c:v>70.981477538854591</c:v>
                </c:pt>
                <c:pt idx="100">
                  <c:v>72.961464764743454</c:v>
                </c:pt>
                <c:pt idx="101">
                  <c:v>73.238237172663403</c:v>
                </c:pt>
                <c:pt idx="102">
                  <c:v>73.451139024909523</c:v>
                </c:pt>
                <c:pt idx="103">
                  <c:v>73.515009580583353</c:v>
                </c:pt>
                <c:pt idx="104">
                  <c:v>73.749201618054073</c:v>
                </c:pt>
                <c:pt idx="105">
                  <c:v>74.707259953161596</c:v>
                </c:pt>
                <c:pt idx="106">
                  <c:v>75.218224398552266</c:v>
                </c:pt>
                <c:pt idx="107">
                  <c:v>75.942090696189055</c:v>
                </c:pt>
                <c:pt idx="108">
                  <c:v>77.411113476687248</c:v>
                </c:pt>
                <c:pt idx="109">
                  <c:v>78.007238662976363</c:v>
                </c:pt>
                <c:pt idx="110">
                  <c:v>80.498190334255909</c:v>
                </c:pt>
                <c:pt idx="111">
                  <c:v>81.349797743240373</c:v>
                </c:pt>
                <c:pt idx="112">
                  <c:v>81.498829039812648</c:v>
                </c:pt>
                <c:pt idx="113">
                  <c:v>82.733659782840107</c:v>
                </c:pt>
                <c:pt idx="114">
                  <c:v>84.245262933787529</c:v>
                </c:pt>
                <c:pt idx="115">
                  <c:v>84.713647008728969</c:v>
                </c:pt>
                <c:pt idx="116">
                  <c:v>85.352352565467314</c:v>
                </c:pt>
                <c:pt idx="117">
                  <c:v>85.969767936981057</c:v>
                </c:pt>
                <c:pt idx="118">
                  <c:v>87.545241643602296</c:v>
                </c:pt>
                <c:pt idx="119">
                  <c:v>89.993612944432613</c:v>
                </c:pt>
                <c:pt idx="120">
                  <c:v>89.652969980838833</c:v>
                </c:pt>
                <c:pt idx="121">
                  <c:v>89.269746646795824</c:v>
                </c:pt>
                <c:pt idx="122">
                  <c:v>88.247817756014484</c:v>
                </c:pt>
                <c:pt idx="123">
                  <c:v>88.247817756014484</c:v>
                </c:pt>
                <c:pt idx="124">
                  <c:v>88.205237385565255</c:v>
                </c:pt>
                <c:pt idx="125">
                  <c:v>88.034915903768365</c:v>
                </c:pt>
                <c:pt idx="126">
                  <c:v>87.140728124334686</c:v>
                </c:pt>
                <c:pt idx="127">
                  <c:v>86.736214605067062</c:v>
                </c:pt>
                <c:pt idx="128">
                  <c:v>86.289120715350222</c:v>
                </c:pt>
                <c:pt idx="129">
                  <c:v>86.459442197147112</c:v>
                </c:pt>
                <c:pt idx="130">
                  <c:v>85.480093676814988</c:v>
                </c:pt>
                <c:pt idx="131">
                  <c:v>83.053012561209286</c:v>
                </c:pt>
                <c:pt idx="132">
                  <c:v>83.053012561209286</c:v>
                </c:pt>
                <c:pt idx="133">
                  <c:v>82.967851820310841</c:v>
                </c:pt>
                <c:pt idx="134">
                  <c:v>82.201405152224822</c:v>
                </c:pt>
                <c:pt idx="135">
                  <c:v>82.201405152224822</c:v>
                </c:pt>
                <c:pt idx="136">
                  <c:v>81.456248669363418</c:v>
                </c:pt>
                <c:pt idx="137">
                  <c:v>80.28528848200979</c:v>
                </c:pt>
                <c:pt idx="138">
                  <c:v>80.817543112625074</c:v>
                </c:pt>
                <c:pt idx="139">
                  <c:v>80.327868852459019</c:v>
                </c:pt>
                <c:pt idx="140">
                  <c:v>80.434319778582079</c:v>
                </c:pt>
                <c:pt idx="141">
                  <c:v>79.66787311049606</c:v>
                </c:pt>
                <c:pt idx="142">
                  <c:v>79.476261443474556</c:v>
                </c:pt>
                <c:pt idx="143">
                  <c:v>79.731743666169891</c:v>
                </c:pt>
                <c:pt idx="144">
                  <c:v>79.859484777517565</c:v>
                </c:pt>
                <c:pt idx="145">
                  <c:v>79.98722588886524</c:v>
                </c:pt>
                <c:pt idx="146">
                  <c:v>79.093038109431546</c:v>
                </c:pt>
                <c:pt idx="147">
                  <c:v>75.984671066638285</c:v>
                </c:pt>
                <c:pt idx="148">
                  <c:v>75.367255695124541</c:v>
                </c:pt>
                <c:pt idx="149">
                  <c:v>76.176282733659789</c:v>
                </c:pt>
                <c:pt idx="150">
                  <c:v>76.112412177985945</c:v>
                </c:pt>
                <c:pt idx="151">
                  <c:v>76.942729401745794</c:v>
                </c:pt>
                <c:pt idx="152">
                  <c:v>76.878858846071964</c:v>
                </c:pt>
                <c:pt idx="153">
                  <c:v>77.049180327868854</c:v>
                </c:pt>
                <c:pt idx="154">
                  <c:v>76.602086438152014</c:v>
                </c:pt>
                <c:pt idx="155">
                  <c:v>76.218863104109005</c:v>
                </c:pt>
                <c:pt idx="156">
                  <c:v>75.771769214392165</c:v>
                </c:pt>
                <c:pt idx="157">
                  <c:v>75.942090696189055</c:v>
                </c:pt>
                <c:pt idx="158">
                  <c:v>77.900787736853317</c:v>
                </c:pt>
                <c:pt idx="159">
                  <c:v>80.881413668298919</c:v>
                </c:pt>
                <c:pt idx="160">
                  <c:v>82.307856078347882</c:v>
                </c:pt>
                <c:pt idx="161">
                  <c:v>82.393016819246327</c:v>
                </c:pt>
                <c:pt idx="162">
                  <c:v>82.265275707898653</c:v>
                </c:pt>
                <c:pt idx="163">
                  <c:v>82.158824781775607</c:v>
                </c:pt>
                <c:pt idx="164">
                  <c:v>82.456887374920157</c:v>
                </c:pt>
                <c:pt idx="165">
                  <c:v>83.202043857781561</c:v>
                </c:pt>
                <c:pt idx="166">
                  <c:v>84.011070896316795</c:v>
                </c:pt>
                <c:pt idx="167">
                  <c:v>84.415584415584419</c:v>
                </c:pt>
                <c:pt idx="168">
                  <c:v>84.947839046199704</c:v>
                </c:pt>
                <c:pt idx="169">
                  <c:v>84.905258675750474</c:v>
                </c:pt>
                <c:pt idx="170">
                  <c:v>85.331062380242713</c:v>
                </c:pt>
                <c:pt idx="171">
                  <c:v>84.777517564402814</c:v>
                </c:pt>
                <c:pt idx="172">
                  <c:v>84.37300404513519</c:v>
                </c:pt>
                <c:pt idx="173">
                  <c:v>84.245262933787529</c:v>
                </c:pt>
                <c:pt idx="174">
                  <c:v>83.436235895252295</c:v>
                </c:pt>
                <c:pt idx="175">
                  <c:v>83.010432190760056</c:v>
                </c:pt>
                <c:pt idx="176">
                  <c:v>82.691079412390891</c:v>
                </c:pt>
                <c:pt idx="177">
                  <c:v>81.392378113689588</c:v>
                </c:pt>
                <c:pt idx="178">
                  <c:v>80.349159037683634</c:v>
                </c:pt>
                <c:pt idx="179">
                  <c:v>80.647221630828184</c:v>
                </c:pt>
                <c:pt idx="180">
                  <c:v>79.625292740046845</c:v>
                </c:pt>
                <c:pt idx="181">
                  <c:v>78.326591441345542</c:v>
                </c:pt>
                <c:pt idx="182">
                  <c:v>76.005961251862885</c:v>
                </c:pt>
                <c:pt idx="183">
                  <c:v>74.707259953161596</c:v>
                </c:pt>
                <c:pt idx="184">
                  <c:v>73.110496061315729</c:v>
                </c:pt>
                <c:pt idx="185">
                  <c:v>71.385991058122201</c:v>
                </c:pt>
                <c:pt idx="186">
                  <c:v>69.874387907174793</c:v>
                </c:pt>
                <c:pt idx="187">
                  <c:v>68.703427719821164</c:v>
                </c:pt>
                <c:pt idx="188">
                  <c:v>67.000212901852251</c:v>
                </c:pt>
                <c:pt idx="189">
                  <c:v>65.041515861187989</c:v>
                </c:pt>
                <c:pt idx="190">
                  <c:v>63.040238450074519</c:v>
                </c:pt>
                <c:pt idx="191">
                  <c:v>61.102831594634871</c:v>
                </c:pt>
                <c:pt idx="192">
                  <c:v>59.676389184585908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97-4A21-BC5F-41FB89D55646}"/>
            </c:ext>
          </c:extLst>
        </c:ser>
        <c:ser>
          <c:idx val="1"/>
          <c:order val="1"/>
          <c:tx>
            <c:strRef>
              <c:f>'Données mensuelles'!$F$86</c:f>
              <c:strCache>
                <c:ptCount val="1"/>
                <c:pt idx="0">
                  <c:v>Grand Est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'Données mensuelles'!$A$99:$A$291</c:f>
              <c:numCache>
                <c:formatCode>mmm\-yy</c:formatCode>
                <c:ptCount val="193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'Données mensuelles'!$F$99:$F$291</c:f>
              <c:numCache>
                <c:formatCode>General</c:formatCode>
                <c:ptCount val="193"/>
                <c:pt idx="0">
                  <c:v>100</c:v>
                </c:pt>
                <c:pt idx="1">
                  <c:v>100.57636887608069</c:v>
                </c:pt>
                <c:pt idx="2">
                  <c:v>100.86455331412104</c:v>
                </c:pt>
                <c:pt idx="3">
                  <c:v>99.711815561959654</c:v>
                </c:pt>
                <c:pt idx="4">
                  <c:v>96.253602305475511</c:v>
                </c:pt>
                <c:pt idx="5">
                  <c:v>94.236311239193085</c:v>
                </c:pt>
                <c:pt idx="6">
                  <c:v>92.21902017291066</c:v>
                </c:pt>
                <c:pt idx="7">
                  <c:v>90.201729106628235</c:v>
                </c:pt>
                <c:pt idx="8">
                  <c:v>89.33717579250721</c:v>
                </c:pt>
                <c:pt idx="9">
                  <c:v>89.33717579250721</c:v>
                </c:pt>
                <c:pt idx="10">
                  <c:v>86.455331412103746</c:v>
                </c:pt>
                <c:pt idx="11">
                  <c:v>82.997118155619603</c:v>
                </c:pt>
                <c:pt idx="12">
                  <c:v>80.979827089337178</c:v>
                </c:pt>
                <c:pt idx="13">
                  <c:v>77.809798270893367</c:v>
                </c:pt>
                <c:pt idx="14">
                  <c:v>74.927953890489917</c:v>
                </c:pt>
                <c:pt idx="15">
                  <c:v>73.487031700288185</c:v>
                </c:pt>
                <c:pt idx="16">
                  <c:v>72.046109510086453</c:v>
                </c:pt>
                <c:pt idx="17">
                  <c:v>70.893371757925067</c:v>
                </c:pt>
                <c:pt idx="18">
                  <c:v>70.893371757925067</c:v>
                </c:pt>
                <c:pt idx="19">
                  <c:v>72.046109510086453</c:v>
                </c:pt>
                <c:pt idx="20">
                  <c:v>72.910662824207492</c:v>
                </c:pt>
                <c:pt idx="21">
                  <c:v>70.893371757925067</c:v>
                </c:pt>
                <c:pt idx="22">
                  <c:v>72.046109510086453</c:v>
                </c:pt>
                <c:pt idx="23">
                  <c:v>74.639769452449571</c:v>
                </c:pt>
                <c:pt idx="24">
                  <c:v>74.927953890489917</c:v>
                </c:pt>
                <c:pt idx="25">
                  <c:v>75.792507204610956</c:v>
                </c:pt>
                <c:pt idx="26">
                  <c:v>76.080691642651303</c:v>
                </c:pt>
                <c:pt idx="27">
                  <c:v>75.792507204610956</c:v>
                </c:pt>
                <c:pt idx="28">
                  <c:v>77.233429394812674</c:v>
                </c:pt>
                <c:pt idx="29">
                  <c:v>77.521613832853021</c:v>
                </c:pt>
                <c:pt idx="30">
                  <c:v>78.962536023054753</c:v>
                </c:pt>
                <c:pt idx="31">
                  <c:v>77.521613832853021</c:v>
                </c:pt>
                <c:pt idx="32">
                  <c:v>76.945244956772328</c:v>
                </c:pt>
                <c:pt idx="33">
                  <c:v>78.38616714697406</c:v>
                </c:pt>
                <c:pt idx="34">
                  <c:v>80.403458213256485</c:v>
                </c:pt>
                <c:pt idx="35">
                  <c:v>81.556195965417871</c:v>
                </c:pt>
                <c:pt idx="36">
                  <c:v>82.42074927953891</c:v>
                </c:pt>
                <c:pt idx="37">
                  <c:v>82.42074927953891</c:v>
                </c:pt>
                <c:pt idx="38">
                  <c:v>83.573487031700282</c:v>
                </c:pt>
                <c:pt idx="39">
                  <c:v>84.149855907780974</c:v>
                </c:pt>
                <c:pt idx="40">
                  <c:v>85.30259365994236</c:v>
                </c:pt>
                <c:pt idx="41">
                  <c:v>84.149855907780974</c:v>
                </c:pt>
                <c:pt idx="42">
                  <c:v>81.556195965417871</c:v>
                </c:pt>
                <c:pt idx="43">
                  <c:v>81.556195965417871</c:v>
                </c:pt>
                <c:pt idx="44">
                  <c:v>80.115273775216139</c:v>
                </c:pt>
                <c:pt idx="45">
                  <c:v>81.556195965417871</c:v>
                </c:pt>
                <c:pt idx="46">
                  <c:v>82.132564841498564</c:v>
                </c:pt>
                <c:pt idx="47">
                  <c:v>82.42074927953891</c:v>
                </c:pt>
                <c:pt idx="48">
                  <c:v>81.844380403458217</c:v>
                </c:pt>
                <c:pt idx="49">
                  <c:v>81.268011527377524</c:v>
                </c:pt>
                <c:pt idx="50">
                  <c:v>82.132564841498564</c:v>
                </c:pt>
                <c:pt idx="51">
                  <c:v>80.115273775216139</c:v>
                </c:pt>
                <c:pt idx="52">
                  <c:v>76.945244956772328</c:v>
                </c:pt>
                <c:pt idx="53">
                  <c:v>77.521613832853021</c:v>
                </c:pt>
                <c:pt idx="54">
                  <c:v>77.521613832853021</c:v>
                </c:pt>
                <c:pt idx="55">
                  <c:v>77.233429394812674</c:v>
                </c:pt>
                <c:pt idx="56">
                  <c:v>76.368876080691649</c:v>
                </c:pt>
                <c:pt idx="57">
                  <c:v>74.063400576368878</c:v>
                </c:pt>
                <c:pt idx="58">
                  <c:v>71.757925072046106</c:v>
                </c:pt>
                <c:pt idx="59">
                  <c:v>72.334293948126799</c:v>
                </c:pt>
                <c:pt idx="60">
                  <c:v>71.757925072046106</c:v>
                </c:pt>
                <c:pt idx="61">
                  <c:v>72.622478386167145</c:v>
                </c:pt>
                <c:pt idx="62">
                  <c:v>71.46974063400576</c:v>
                </c:pt>
                <c:pt idx="63">
                  <c:v>73.775216138328531</c:v>
                </c:pt>
                <c:pt idx="64">
                  <c:v>74.063400576368878</c:v>
                </c:pt>
                <c:pt idx="65">
                  <c:v>72.910662824207492</c:v>
                </c:pt>
                <c:pt idx="66">
                  <c:v>71.757925072046106</c:v>
                </c:pt>
                <c:pt idx="67">
                  <c:v>70.893371757925067</c:v>
                </c:pt>
                <c:pt idx="68">
                  <c:v>72.046109510086453</c:v>
                </c:pt>
                <c:pt idx="69">
                  <c:v>70.317002881844374</c:v>
                </c:pt>
                <c:pt idx="70">
                  <c:v>68.58789625360231</c:v>
                </c:pt>
                <c:pt idx="71">
                  <c:v>65.706051873198845</c:v>
                </c:pt>
                <c:pt idx="72">
                  <c:v>64.553314121037459</c:v>
                </c:pt>
                <c:pt idx="73">
                  <c:v>62.536023054755042</c:v>
                </c:pt>
                <c:pt idx="74">
                  <c:v>61.671469740634002</c:v>
                </c:pt>
                <c:pt idx="75">
                  <c:v>60.230547550432277</c:v>
                </c:pt>
                <c:pt idx="76">
                  <c:v>59.942363112391931</c:v>
                </c:pt>
                <c:pt idx="77">
                  <c:v>60.80691642651297</c:v>
                </c:pt>
                <c:pt idx="78">
                  <c:v>60.230547550432277</c:v>
                </c:pt>
                <c:pt idx="79">
                  <c:v>60.80691642651297</c:v>
                </c:pt>
                <c:pt idx="80">
                  <c:v>60.518731988472624</c:v>
                </c:pt>
                <c:pt idx="81">
                  <c:v>61.671469740634002</c:v>
                </c:pt>
                <c:pt idx="82">
                  <c:v>61.959654178674349</c:v>
                </c:pt>
                <c:pt idx="83">
                  <c:v>63.976945244956774</c:v>
                </c:pt>
                <c:pt idx="84">
                  <c:v>64.841498559077806</c:v>
                </c:pt>
                <c:pt idx="85">
                  <c:v>65.994236311239192</c:v>
                </c:pt>
                <c:pt idx="86">
                  <c:v>65.706051873198845</c:v>
                </c:pt>
                <c:pt idx="87">
                  <c:v>64.553314121037459</c:v>
                </c:pt>
                <c:pt idx="88">
                  <c:v>63.400576368876081</c:v>
                </c:pt>
                <c:pt idx="89">
                  <c:v>62.536023054755042</c:v>
                </c:pt>
                <c:pt idx="90">
                  <c:v>63.688760806916427</c:v>
                </c:pt>
                <c:pt idx="91">
                  <c:v>63.976945244956774</c:v>
                </c:pt>
                <c:pt idx="92">
                  <c:v>63.112391930835734</c:v>
                </c:pt>
                <c:pt idx="93">
                  <c:v>64.553314121037459</c:v>
                </c:pt>
                <c:pt idx="94">
                  <c:v>64.265129682997113</c:v>
                </c:pt>
                <c:pt idx="95">
                  <c:v>62.824207492795388</c:v>
                </c:pt>
                <c:pt idx="96">
                  <c:v>61.095100864553316</c:v>
                </c:pt>
                <c:pt idx="97">
                  <c:v>61.383285302593663</c:v>
                </c:pt>
                <c:pt idx="98">
                  <c:v>60.230547550432277</c:v>
                </c:pt>
                <c:pt idx="99">
                  <c:v>60.518731988472624</c:v>
                </c:pt>
                <c:pt idx="100">
                  <c:v>62.247838616714695</c:v>
                </c:pt>
                <c:pt idx="101">
                  <c:v>61.671469740634002</c:v>
                </c:pt>
                <c:pt idx="102">
                  <c:v>60.518731988472624</c:v>
                </c:pt>
                <c:pt idx="103">
                  <c:v>59.942363112391931</c:v>
                </c:pt>
                <c:pt idx="104">
                  <c:v>61.671469740634002</c:v>
                </c:pt>
                <c:pt idx="105">
                  <c:v>61.095100864553316</c:v>
                </c:pt>
                <c:pt idx="106">
                  <c:v>62.247838616714695</c:v>
                </c:pt>
                <c:pt idx="107">
                  <c:v>62.536023054755042</c:v>
                </c:pt>
                <c:pt idx="108">
                  <c:v>62.824207492795388</c:v>
                </c:pt>
                <c:pt idx="109">
                  <c:v>64.553314121037459</c:v>
                </c:pt>
                <c:pt idx="110">
                  <c:v>66.282420749279538</c:v>
                </c:pt>
                <c:pt idx="111">
                  <c:v>66.858789625360231</c:v>
                </c:pt>
                <c:pt idx="112">
                  <c:v>67.435158501440924</c:v>
                </c:pt>
                <c:pt idx="113">
                  <c:v>68.58789625360231</c:v>
                </c:pt>
                <c:pt idx="114">
                  <c:v>70.317002881844374</c:v>
                </c:pt>
                <c:pt idx="115">
                  <c:v>72.046109510086453</c:v>
                </c:pt>
                <c:pt idx="116">
                  <c:v>70.893371757925067</c:v>
                </c:pt>
                <c:pt idx="117">
                  <c:v>71.757925072046106</c:v>
                </c:pt>
                <c:pt idx="118">
                  <c:v>72.910662824207492</c:v>
                </c:pt>
                <c:pt idx="119">
                  <c:v>77.809798270893367</c:v>
                </c:pt>
                <c:pt idx="120">
                  <c:v>80.115273775216139</c:v>
                </c:pt>
                <c:pt idx="121">
                  <c:v>79.250720461095099</c:v>
                </c:pt>
                <c:pt idx="122">
                  <c:v>78.097982708933714</c:v>
                </c:pt>
                <c:pt idx="123">
                  <c:v>78.38616714697406</c:v>
                </c:pt>
                <c:pt idx="124">
                  <c:v>78.097982708933714</c:v>
                </c:pt>
                <c:pt idx="125">
                  <c:v>79.250720461095099</c:v>
                </c:pt>
                <c:pt idx="126">
                  <c:v>78.38616714697406</c:v>
                </c:pt>
                <c:pt idx="127">
                  <c:v>77.521613832853021</c:v>
                </c:pt>
                <c:pt idx="128">
                  <c:v>77.809798270893367</c:v>
                </c:pt>
                <c:pt idx="129">
                  <c:v>76.368876080691649</c:v>
                </c:pt>
                <c:pt idx="130">
                  <c:v>75.792507204610956</c:v>
                </c:pt>
                <c:pt idx="131">
                  <c:v>73.487031700288185</c:v>
                </c:pt>
                <c:pt idx="132">
                  <c:v>72.910662824207492</c:v>
                </c:pt>
                <c:pt idx="133">
                  <c:v>71.181556195965413</c:v>
                </c:pt>
                <c:pt idx="134">
                  <c:v>71.181556195965413</c:v>
                </c:pt>
                <c:pt idx="135">
                  <c:v>72.046109510086453</c:v>
                </c:pt>
                <c:pt idx="136">
                  <c:v>72.046109510086453</c:v>
                </c:pt>
                <c:pt idx="137">
                  <c:v>69.164265129683002</c:v>
                </c:pt>
                <c:pt idx="138">
                  <c:v>68.876080691642656</c:v>
                </c:pt>
                <c:pt idx="139">
                  <c:v>68.011527377521617</c:v>
                </c:pt>
                <c:pt idx="140">
                  <c:v>68.299711815561963</c:v>
                </c:pt>
                <c:pt idx="141">
                  <c:v>68.011527377521617</c:v>
                </c:pt>
                <c:pt idx="142">
                  <c:v>68.58789625360231</c:v>
                </c:pt>
                <c:pt idx="143">
                  <c:v>67.435158501440924</c:v>
                </c:pt>
                <c:pt idx="144">
                  <c:v>67.435158501440924</c:v>
                </c:pt>
                <c:pt idx="145">
                  <c:v>70.028818443804028</c:v>
                </c:pt>
                <c:pt idx="146">
                  <c:v>69.740634005763695</c:v>
                </c:pt>
                <c:pt idx="147">
                  <c:v>67.435158501440924</c:v>
                </c:pt>
                <c:pt idx="148">
                  <c:v>66.570605187319885</c:v>
                </c:pt>
                <c:pt idx="149">
                  <c:v>68.299711815561963</c:v>
                </c:pt>
                <c:pt idx="150">
                  <c:v>68.876080691642656</c:v>
                </c:pt>
                <c:pt idx="151">
                  <c:v>70.028818443804028</c:v>
                </c:pt>
                <c:pt idx="152">
                  <c:v>69.740634005763695</c:v>
                </c:pt>
                <c:pt idx="153">
                  <c:v>71.181556195965413</c:v>
                </c:pt>
                <c:pt idx="154">
                  <c:v>70.60518731988472</c:v>
                </c:pt>
                <c:pt idx="155">
                  <c:v>68.58789625360231</c:v>
                </c:pt>
                <c:pt idx="156">
                  <c:v>68.876080691642656</c:v>
                </c:pt>
                <c:pt idx="157">
                  <c:v>68.58789625360231</c:v>
                </c:pt>
                <c:pt idx="158">
                  <c:v>70.317002881844374</c:v>
                </c:pt>
                <c:pt idx="159">
                  <c:v>72.046109510086453</c:v>
                </c:pt>
                <c:pt idx="160">
                  <c:v>74.351585014409224</c:v>
                </c:pt>
                <c:pt idx="161">
                  <c:v>74.063400576368878</c:v>
                </c:pt>
                <c:pt idx="162">
                  <c:v>74.063400576368878</c:v>
                </c:pt>
                <c:pt idx="163">
                  <c:v>74.351585014409224</c:v>
                </c:pt>
                <c:pt idx="164">
                  <c:v>76.368876080691649</c:v>
                </c:pt>
                <c:pt idx="165">
                  <c:v>75.792507204610956</c:v>
                </c:pt>
                <c:pt idx="166">
                  <c:v>76.945244956772328</c:v>
                </c:pt>
                <c:pt idx="167">
                  <c:v>79.538904899135446</c:v>
                </c:pt>
                <c:pt idx="168">
                  <c:v>79.827089337175792</c:v>
                </c:pt>
                <c:pt idx="169">
                  <c:v>78.674351585014406</c:v>
                </c:pt>
                <c:pt idx="170">
                  <c:v>80.979827089337178</c:v>
                </c:pt>
                <c:pt idx="171">
                  <c:v>80.691642651296831</c:v>
                </c:pt>
                <c:pt idx="172">
                  <c:v>80.403458213256485</c:v>
                </c:pt>
                <c:pt idx="173">
                  <c:v>82.708933717579256</c:v>
                </c:pt>
                <c:pt idx="174">
                  <c:v>81.556195965417871</c:v>
                </c:pt>
                <c:pt idx="175">
                  <c:v>80.115273775216139</c:v>
                </c:pt>
                <c:pt idx="176">
                  <c:v>78.674351585014406</c:v>
                </c:pt>
                <c:pt idx="177">
                  <c:v>78.38616714697406</c:v>
                </c:pt>
                <c:pt idx="178">
                  <c:v>77.809798270893367</c:v>
                </c:pt>
                <c:pt idx="179">
                  <c:v>77.521613832853021</c:v>
                </c:pt>
                <c:pt idx="180">
                  <c:v>78.097982708933714</c:v>
                </c:pt>
                <c:pt idx="181">
                  <c:v>77.809798270893367</c:v>
                </c:pt>
                <c:pt idx="182">
                  <c:v>74.063400576368878</c:v>
                </c:pt>
                <c:pt idx="183">
                  <c:v>73.487031700288185</c:v>
                </c:pt>
                <c:pt idx="184">
                  <c:v>70.893371757925067</c:v>
                </c:pt>
                <c:pt idx="185">
                  <c:v>67.435158501440924</c:v>
                </c:pt>
                <c:pt idx="186">
                  <c:v>67.146974063400577</c:v>
                </c:pt>
                <c:pt idx="187">
                  <c:v>66.570605187319885</c:v>
                </c:pt>
                <c:pt idx="188">
                  <c:v>65.417867435158499</c:v>
                </c:pt>
                <c:pt idx="189">
                  <c:v>63.400576368876081</c:v>
                </c:pt>
                <c:pt idx="190">
                  <c:v>60.518731988472624</c:v>
                </c:pt>
                <c:pt idx="191">
                  <c:v>60.230547550432277</c:v>
                </c:pt>
                <c:pt idx="192">
                  <c:v>58.501440922190199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97-4A21-BC5F-41FB89D55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207832"/>
        <c:axId val="221202344"/>
      </c:lineChart>
      <c:dateAx>
        <c:axId val="2212078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r-FR"/>
          </a:p>
        </c:txPr>
        <c:crossAx val="221202344"/>
        <c:crosses val="autoZero"/>
        <c:auto val="1"/>
        <c:lblOffset val="100"/>
        <c:baseTimeUnit val="months"/>
        <c:majorUnit val="8"/>
        <c:majorTimeUnit val="months"/>
      </c:dateAx>
      <c:valAx>
        <c:axId val="221202344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207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'Défaillances GE-FM'!$J$71</c:f>
              <c:strCache>
                <c:ptCount val="1"/>
                <c:pt idx="0">
                  <c:v>Grand Est</c:v>
                </c:pt>
              </c:strCache>
            </c:strRef>
          </c:tx>
          <c:marker>
            <c:symbol val="none"/>
          </c:marker>
          <c:cat>
            <c:strRef>
              <c:f>'Défaillances GE-FM'!$F$79:$F$139</c:f>
              <c:strCache>
                <c:ptCount val="61"/>
                <c:pt idx="0">
                  <c:v>4T2008</c:v>
                </c:pt>
                <c:pt idx="1">
                  <c:v>1T2009</c:v>
                </c:pt>
                <c:pt idx="2">
                  <c:v>2T2009</c:v>
                </c:pt>
                <c:pt idx="3">
                  <c:v>3T2009</c:v>
                </c:pt>
                <c:pt idx="4">
                  <c:v>4T2009</c:v>
                </c:pt>
                <c:pt idx="5">
                  <c:v>1T2010</c:v>
                </c:pt>
                <c:pt idx="6">
                  <c:v>2T2010</c:v>
                </c:pt>
                <c:pt idx="7">
                  <c:v>3T2010</c:v>
                </c:pt>
                <c:pt idx="8">
                  <c:v>4T2010</c:v>
                </c:pt>
                <c:pt idx="9">
                  <c:v>1T2011</c:v>
                </c:pt>
                <c:pt idx="10">
                  <c:v>2T2011</c:v>
                </c:pt>
                <c:pt idx="11">
                  <c:v>3T2011</c:v>
                </c:pt>
                <c:pt idx="12">
                  <c:v>4T2011</c:v>
                </c:pt>
                <c:pt idx="13">
                  <c:v>1T2012</c:v>
                </c:pt>
                <c:pt idx="14">
                  <c:v>2T2012</c:v>
                </c:pt>
                <c:pt idx="15">
                  <c:v>3T2012</c:v>
                </c:pt>
                <c:pt idx="16">
                  <c:v>4T2012</c:v>
                </c:pt>
                <c:pt idx="17">
                  <c:v>1T2013</c:v>
                </c:pt>
                <c:pt idx="18">
                  <c:v>2T2013</c:v>
                </c:pt>
                <c:pt idx="19">
                  <c:v>3T2013</c:v>
                </c:pt>
                <c:pt idx="20">
                  <c:v>4T2013</c:v>
                </c:pt>
                <c:pt idx="21">
                  <c:v>1T2014</c:v>
                </c:pt>
                <c:pt idx="22">
                  <c:v>2T2014</c:v>
                </c:pt>
                <c:pt idx="23">
                  <c:v>3T2014</c:v>
                </c:pt>
                <c:pt idx="24">
                  <c:v>4T2014</c:v>
                </c:pt>
                <c:pt idx="25">
                  <c:v>1T2015</c:v>
                </c:pt>
                <c:pt idx="26">
                  <c:v>2T2015</c:v>
                </c:pt>
                <c:pt idx="27">
                  <c:v>3T2015</c:v>
                </c:pt>
                <c:pt idx="28">
                  <c:v>4T2015</c:v>
                </c:pt>
                <c:pt idx="29">
                  <c:v>1T2016</c:v>
                </c:pt>
                <c:pt idx="30">
                  <c:v>2T2016</c:v>
                </c:pt>
                <c:pt idx="31">
                  <c:v>3T2016</c:v>
                </c:pt>
                <c:pt idx="32">
                  <c:v>4T2016</c:v>
                </c:pt>
                <c:pt idx="33">
                  <c:v>1T2017</c:v>
                </c:pt>
                <c:pt idx="34">
                  <c:v>2T2017</c:v>
                </c:pt>
                <c:pt idx="35">
                  <c:v>3T2017</c:v>
                </c:pt>
                <c:pt idx="36">
                  <c:v>4T2017</c:v>
                </c:pt>
                <c:pt idx="37">
                  <c:v>1T2018</c:v>
                </c:pt>
                <c:pt idx="38">
                  <c:v>2T2018</c:v>
                </c:pt>
                <c:pt idx="39">
                  <c:v>3T2018</c:v>
                </c:pt>
                <c:pt idx="40">
                  <c:v>4T2018</c:v>
                </c:pt>
                <c:pt idx="41">
                  <c:v>1T2019</c:v>
                </c:pt>
                <c:pt idx="42">
                  <c:v>2T2019</c:v>
                </c:pt>
                <c:pt idx="43">
                  <c:v>3T2019</c:v>
                </c:pt>
                <c:pt idx="44">
                  <c:v>4T2019</c:v>
                </c:pt>
                <c:pt idx="45">
                  <c:v>1T2020</c:v>
                </c:pt>
                <c:pt idx="46">
                  <c:v>2T2020</c:v>
                </c:pt>
                <c:pt idx="47">
                  <c:v>3T2020</c:v>
                </c:pt>
                <c:pt idx="48">
                  <c:v>4T2020</c:v>
                </c:pt>
                <c:pt idx="49">
                  <c:v>1T2021</c:v>
                </c:pt>
                <c:pt idx="50">
                  <c:v>2T2021</c:v>
                </c:pt>
                <c:pt idx="51">
                  <c:v>3T2021</c:v>
                </c:pt>
                <c:pt idx="52">
                  <c:v>4T2021</c:v>
                </c:pt>
                <c:pt idx="53">
                  <c:v>1T2022</c:v>
                </c:pt>
                <c:pt idx="54">
                  <c:v>2T2022</c:v>
                </c:pt>
                <c:pt idx="55">
                  <c:v>3T2022</c:v>
                </c:pt>
                <c:pt idx="56">
                  <c:v>4T2022</c:v>
                </c:pt>
                <c:pt idx="57">
                  <c:v>1T2023</c:v>
                </c:pt>
                <c:pt idx="58">
                  <c:v>2T2023</c:v>
                </c:pt>
                <c:pt idx="59">
                  <c:v>3T2023</c:v>
                </c:pt>
                <c:pt idx="60">
                  <c:v>4T2023</c:v>
                </c:pt>
              </c:strCache>
            </c:strRef>
          </c:cat>
          <c:val>
            <c:numRef>
              <c:f>'Défaillances GE-FM'!$J$79:$J$139</c:f>
              <c:numCache>
                <c:formatCode>0.0</c:formatCode>
                <c:ptCount val="61"/>
                <c:pt idx="0">
                  <c:v>100</c:v>
                </c:pt>
                <c:pt idx="1">
                  <c:v>108.45544078789335</c:v>
                </c:pt>
                <c:pt idx="2">
                  <c:v>111.24189286572184</c:v>
                </c:pt>
                <c:pt idx="3">
                  <c:v>113.95628152774442</c:v>
                </c:pt>
                <c:pt idx="4">
                  <c:v>114.98919048762912</c:v>
                </c:pt>
                <c:pt idx="5">
                  <c:v>112.70718232044199</c:v>
                </c:pt>
                <c:pt idx="6">
                  <c:v>113.64400672591881</c:v>
                </c:pt>
                <c:pt idx="7">
                  <c:v>112.97141484506366</c:v>
                </c:pt>
                <c:pt idx="8">
                  <c:v>111.28993514292577</c:v>
                </c:pt>
                <c:pt idx="9">
                  <c:v>109.96877251981745</c:v>
                </c:pt>
                <c:pt idx="10">
                  <c:v>108.40739851068942</c:v>
                </c:pt>
                <c:pt idx="11">
                  <c:v>107.99903915445593</c:v>
                </c:pt>
                <c:pt idx="12">
                  <c:v>106.91808791736727</c:v>
                </c:pt>
                <c:pt idx="13">
                  <c:v>107.90295460004803</c:v>
                </c:pt>
                <c:pt idx="14">
                  <c:v>106.48570742253183</c:v>
                </c:pt>
                <c:pt idx="15">
                  <c:v>106.50972856113378</c:v>
                </c:pt>
                <c:pt idx="16">
                  <c:v>110.92961806389623</c:v>
                </c:pt>
                <c:pt idx="17">
                  <c:v>111.31395628152774</c:v>
                </c:pt>
                <c:pt idx="18">
                  <c:v>111.41004083593562</c:v>
                </c:pt>
                <c:pt idx="19">
                  <c:v>112.53903435022821</c:v>
                </c:pt>
                <c:pt idx="20">
                  <c:v>110.73744895508047</c:v>
                </c:pt>
                <c:pt idx="21">
                  <c:v>112.2988229642085</c:v>
                </c:pt>
                <c:pt idx="22">
                  <c:v>113.59596444871487</c:v>
                </c:pt>
                <c:pt idx="23">
                  <c:v>114.96516934902714</c:v>
                </c:pt>
                <c:pt idx="24">
                  <c:v>116.62262791256306</c:v>
                </c:pt>
                <c:pt idx="25">
                  <c:v>117.7756425654576</c:v>
                </c:pt>
                <c:pt idx="26">
                  <c:v>117.07902954600048</c:v>
                </c:pt>
                <c:pt idx="27">
                  <c:v>114.82104251741532</c:v>
                </c:pt>
                <c:pt idx="28">
                  <c:v>113.25966850828731</c:v>
                </c:pt>
                <c:pt idx="29">
                  <c:v>111.24189286572184</c:v>
                </c:pt>
                <c:pt idx="30">
                  <c:v>113.4037953398991</c:v>
                </c:pt>
                <c:pt idx="31">
                  <c:v>110.68940667787652</c:v>
                </c:pt>
                <c:pt idx="32">
                  <c:v>106.77396108575547</c:v>
                </c:pt>
                <c:pt idx="33">
                  <c:v>105.57290415565699</c:v>
                </c:pt>
                <c:pt idx="34">
                  <c:v>101.75354311794381</c:v>
                </c:pt>
                <c:pt idx="35">
                  <c:v>101.27312034590439</c:v>
                </c:pt>
                <c:pt idx="36">
                  <c:v>99.759788613980305</c:v>
                </c:pt>
                <c:pt idx="37">
                  <c:v>94.763391784770604</c:v>
                </c:pt>
                <c:pt idx="38">
                  <c:v>93.586355993274083</c:v>
                </c:pt>
                <c:pt idx="39">
                  <c:v>95.916406437665145</c:v>
                </c:pt>
                <c:pt idx="40">
                  <c:v>98.486668268075903</c:v>
                </c:pt>
                <c:pt idx="41">
                  <c:v>102.16190247417727</c:v>
                </c:pt>
                <c:pt idx="42">
                  <c:v>100.67259188085515</c:v>
                </c:pt>
                <c:pt idx="43">
                  <c:v>98.246456882056208</c:v>
                </c:pt>
                <c:pt idx="44">
                  <c:v>94.042757626711506</c:v>
                </c:pt>
                <c:pt idx="45">
                  <c:v>82.224357434542398</c:v>
                </c:pt>
                <c:pt idx="46">
                  <c:v>69.805428777324039</c:v>
                </c:pt>
                <c:pt idx="47">
                  <c:v>63.031467691568579</c:v>
                </c:pt>
                <c:pt idx="48">
                  <c:v>54.744174873889015</c:v>
                </c:pt>
                <c:pt idx="49">
                  <c:v>50.636560172952194</c:v>
                </c:pt>
                <c:pt idx="50">
                  <c:v>51.525342301225074</c:v>
                </c:pt>
                <c:pt idx="51">
                  <c:v>47.393706461686286</c:v>
                </c:pt>
                <c:pt idx="52">
                  <c:v>46.745135719433101</c:v>
                </c:pt>
                <c:pt idx="53">
                  <c:v>51.573384578429014</c:v>
                </c:pt>
                <c:pt idx="54">
                  <c:v>57.314436704299787</c:v>
                </c:pt>
                <c:pt idx="55">
                  <c:v>63.295700216190241</c:v>
                </c:pt>
                <c:pt idx="56">
                  <c:v>72.087436944511168</c:v>
                </c:pt>
                <c:pt idx="57">
                  <c:v>79.822243574345421</c:v>
                </c:pt>
                <c:pt idx="58">
                  <c:v>85.803507086235882</c:v>
                </c:pt>
                <c:pt idx="59">
                  <c:v>91.424453519096801</c:v>
                </c:pt>
                <c:pt idx="60">
                  <c:v>96.060533269276959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83-4631-914F-DD09EF93A14F}"/>
            </c:ext>
          </c:extLst>
        </c:ser>
        <c:ser>
          <c:idx val="1"/>
          <c:order val="1"/>
          <c:tx>
            <c:strRef>
              <c:f>'Défaillances GE-FM'!$K$71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'Défaillances GE-FM'!$F$79:$F$139</c:f>
              <c:strCache>
                <c:ptCount val="61"/>
                <c:pt idx="0">
                  <c:v>4T2008</c:v>
                </c:pt>
                <c:pt idx="1">
                  <c:v>1T2009</c:v>
                </c:pt>
                <c:pt idx="2">
                  <c:v>2T2009</c:v>
                </c:pt>
                <c:pt idx="3">
                  <c:v>3T2009</c:v>
                </c:pt>
                <c:pt idx="4">
                  <c:v>4T2009</c:v>
                </c:pt>
                <c:pt idx="5">
                  <c:v>1T2010</c:v>
                </c:pt>
                <c:pt idx="6">
                  <c:v>2T2010</c:v>
                </c:pt>
                <c:pt idx="7">
                  <c:v>3T2010</c:v>
                </c:pt>
                <c:pt idx="8">
                  <c:v>4T2010</c:v>
                </c:pt>
                <c:pt idx="9">
                  <c:v>1T2011</c:v>
                </c:pt>
                <c:pt idx="10">
                  <c:v>2T2011</c:v>
                </c:pt>
                <c:pt idx="11">
                  <c:v>3T2011</c:v>
                </c:pt>
                <c:pt idx="12">
                  <c:v>4T2011</c:v>
                </c:pt>
                <c:pt idx="13">
                  <c:v>1T2012</c:v>
                </c:pt>
                <c:pt idx="14">
                  <c:v>2T2012</c:v>
                </c:pt>
                <c:pt idx="15">
                  <c:v>3T2012</c:v>
                </c:pt>
                <c:pt idx="16">
                  <c:v>4T2012</c:v>
                </c:pt>
                <c:pt idx="17">
                  <c:v>1T2013</c:v>
                </c:pt>
                <c:pt idx="18">
                  <c:v>2T2013</c:v>
                </c:pt>
                <c:pt idx="19">
                  <c:v>3T2013</c:v>
                </c:pt>
                <c:pt idx="20">
                  <c:v>4T2013</c:v>
                </c:pt>
                <c:pt idx="21">
                  <c:v>1T2014</c:v>
                </c:pt>
                <c:pt idx="22">
                  <c:v>2T2014</c:v>
                </c:pt>
                <c:pt idx="23">
                  <c:v>3T2014</c:v>
                </c:pt>
                <c:pt idx="24">
                  <c:v>4T2014</c:v>
                </c:pt>
                <c:pt idx="25">
                  <c:v>1T2015</c:v>
                </c:pt>
                <c:pt idx="26">
                  <c:v>2T2015</c:v>
                </c:pt>
                <c:pt idx="27">
                  <c:v>3T2015</c:v>
                </c:pt>
                <c:pt idx="28">
                  <c:v>4T2015</c:v>
                </c:pt>
                <c:pt idx="29">
                  <c:v>1T2016</c:v>
                </c:pt>
                <c:pt idx="30">
                  <c:v>2T2016</c:v>
                </c:pt>
                <c:pt idx="31">
                  <c:v>3T2016</c:v>
                </c:pt>
                <c:pt idx="32">
                  <c:v>4T2016</c:v>
                </c:pt>
                <c:pt idx="33">
                  <c:v>1T2017</c:v>
                </c:pt>
                <c:pt idx="34">
                  <c:v>2T2017</c:v>
                </c:pt>
                <c:pt idx="35">
                  <c:v>3T2017</c:v>
                </c:pt>
                <c:pt idx="36">
                  <c:v>4T2017</c:v>
                </c:pt>
                <c:pt idx="37">
                  <c:v>1T2018</c:v>
                </c:pt>
                <c:pt idx="38">
                  <c:v>2T2018</c:v>
                </c:pt>
                <c:pt idx="39">
                  <c:v>3T2018</c:v>
                </c:pt>
                <c:pt idx="40">
                  <c:v>4T2018</c:v>
                </c:pt>
                <c:pt idx="41">
                  <c:v>1T2019</c:v>
                </c:pt>
                <c:pt idx="42">
                  <c:v>2T2019</c:v>
                </c:pt>
                <c:pt idx="43">
                  <c:v>3T2019</c:v>
                </c:pt>
                <c:pt idx="44">
                  <c:v>4T2019</c:v>
                </c:pt>
                <c:pt idx="45">
                  <c:v>1T2020</c:v>
                </c:pt>
                <c:pt idx="46">
                  <c:v>2T2020</c:v>
                </c:pt>
                <c:pt idx="47">
                  <c:v>3T2020</c:v>
                </c:pt>
                <c:pt idx="48">
                  <c:v>4T2020</c:v>
                </c:pt>
                <c:pt idx="49">
                  <c:v>1T2021</c:v>
                </c:pt>
                <c:pt idx="50">
                  <c:v>2T2021</c:v>
                </c:pt>
                <c:pt idx="51">
                  <c:v>3T2021</c:v>
                </c:pt>
                <c:pt idx="52">
                  <c:v>4T2021</c:v>
                </c:pt>
                <c:pt idx="53">
                  <c:v>1T2022</c:v>
                </c:pt>
                <c:pt idx="54">
                  <c:v>2T2022</c:v>
                </c:pt>
                <c:pt idx="55">
                  <c:v>3T2022</c:v>
                </c:pt>
                <c:pt idx="56">
                  <c:v>4T2022</c:v>
                </c:pt>
                <c:pt idx="57">
                  <c:v>1T2023</c:v>
                </c:pt>
                <c:pt idx="58">
                  <c:v>2T2023</c:v>
                </c:pt>
                <c:pt idx="59">
                  <c:v>3T2023</c:v>
                </c:pt>
                <c:pt idx="60">
                  <c:v>4T2023</c:v>
                </c:pt>
              </c:strCache>
            </c:strRef>
          </c:cat>
          <c:val>
            <c:numRef>
              <c:f>'Défaillances GE-FM'!$K$79:$K$139</c:f>
              <c:numCache>
                <c:formatCode>0.0</c:formatCode>
                <c:ptCount val="61"/>
                <c:pt idx="0">
                  <c:v>100</c:v>
                </c:pt>
                <c:pt idx="1">
                  <c:v>106.00625426835843</c:v>
                </c:pt>
                <c:pt idx="2">
                  <c:v>110.54599043887711</c:v>
                </c:pt>
                <c:pt idx="3">
                  <c:v>114.02178210704143</c:v>
                </c:pt>
                <c:pt idx="4">
                  <c:v>113.73243233528629</c:v>
                </c:pt>
                <c:pt idx="5">
                  <c:v>113.79713166313216</c:v>
                </c:pt>
                <c:pt idx="6">
                  <c:v>112.58941087667588</c:v>
                </c:pt>
                <c:pt idx="7">
                  <c:v>110.75266884727364</c:v>
                </c:pt>
                <c:pt idx="8">
                  <c:v>108.53851407210379</c:v>
                </c:pt>
                <c:pt idx="9">
                  <c:v>107.85377951906834</c:v>
                </c:pt>
                <c:pt idx="10">
                  <c:v>107.7585277308508</c:v>
                </c:pt>
                <c:pt idx="11">
                  <c:v>106.79342942381653</c:v>
                </c:pt>
                <c:pt idx="12">
                  <c:v>107.10434563818698</c:v>
                </c:pt>
                <c:pt idx="13">
                  <c:v>107.21397505481471</c:v>
                </c:pt>
                <c:pt idx="14">
                  <c:v>106.09970885302469</c:v>
                </c:pt>
                <c:pt idx="15">
                  <c:v>106.88508680493152</c:v>
                </c:pt>
                <c:pt idx="16">
                  <c:v>110.00862657704612</c:v>
                </c:pt>
                <c:pt idx="17">
                  <c:v>109.33467524531828</c:v>
                </c:pt>
                <c:pt idx="18">
                  <c:v>111.21634736350239</c:v>
                </c:pt>
                <c:pt idx="19">
                  <c:v>112.80148089572626</c:v>
                </c:pt>
                <c:pt idx="20">
                  <c:v>112.62176054059883</c:v>
                </c:pt>
                <c:pt idx="21">
                  <c:v>113.84745336256785</c:v>
                </c:pt>
                <c:pt idx="22">
                  <c:v>113.80072607023473</c:v>
                </c:pt>
                <c:pt idx="23">
                  <c:v>114.13860033787427</c:v>
                </c:pt>
                <c:pt idx="24">
                  <c:v>112.44024298192012</c:v>
                </c:pt>
                <c:pt idx="25">
                  <c:v>114.80356565184573</c:v>
                </c:pt>
                <c:pt idx="26">
                  <c:v>114.05413177096437</c:v>
                </c:pt>
                <c:pt idx="27">
                  <c:v>113.27414542971137</c:v>
                </c:pt>
                <c:pt idx="28">
                  <c:v>113.42331332446713</c:v>
                </c:pt>
                <c:pt idx="29">
                  <c:v>109.9403328420977</c:v>
                </c:pt>
                <c:pt idx="30">
                  <c:v>109.93314402789261</c:v>
                </c:pt>
                <c:pt idx="31">
                  <c:v>107.05941554940512</c:v>
                </c:pt>
                <c:pt idx="32">
                  <c:v>104.51637252435211</c:v>
                </c:pt>
                <c:pt idx="33">
                  <c:v>103.01570755903813</c:v>
                </c:pt>
                <c:pt idx="34">
                  <c:v>100.4043707990367</c:v>
                </c:pt>
                <c:pt idx="35">
                  <c:v>98.880342187556153</c:v>
                </c:pt>
                <c:pt idx="36">
                  <c:v>98.07519499658531</c:v>
                </c:pt>
                <c:pt idx="37">
                  <c:v>95.512382732468282</c:v>
                </c:pt>
                <c:pt idx="38">
                  <c:v>94.872578268214653</c:v>
                </c:pt>
                <c:pt idx="39">
                  <c:v>96.125229143452785</c:v>
                </c:pt>
                <c:pt idx="40">
                  <c:v>97.122677114409981</c:v>
                </c:pt>
                <c:pt idx="41">
                  <c:v>97.395852054203658</c:v>
                </c:pt>
                <c:pt idx="42">
                  <c:v>96.436145357823222</c:v>
                </c:pt>
                <c:pt idx="43">
                  <c:v>94.477193486934326</c:v>
                </c:pt>
                <c:pt idx="44">
                  <c:v>91.917975629919852</c:v>
                </c:pt>
                <c:pt idx="45">
                  <c:v>84.784874734912478</c:v>
                </c:pt>
                <c:pt idx="46">
                  <c:v>72.130764530390707</c:v>
                </c:pt>
                <c:pt idx="47">
                  <c:v>65.660831745803534</c:v>
                </c:pt>
                <c:pt idx="48">
                  <c:v>56.103303260127248</c:v>
                </c:pt>
                <c:pt idx="49">
                  <c:v>50.38280435642141</c:v>
                </c:pt>
                <c:pt idx="50">
                  <c:v>51.897846950145578</c:v>
                </c:pt>
                <c:pt idx="51">
                  <c:v>49.388950792566767</c:v>
                </c:pt>
                <c:pt idx="52">
                  <c:v>49.570468351245459</c:v>
                </c:pt>
                <c:pt idx="53">
                  <c:v>54.306099708853026</c:v>
                </c:pt>
                <c:pt idx="54">
                  <c:v>60.287193127493623</c:v>
                </c:pt>
                <c:pt idx="55">
                  <c:v>67.136335861399658</c:v>
                </c:pt>
                <c:pt idx="56">
                  <c:v>74.195751410804789</c:v>
                </c:pt>
                <c:pt idx="57">
                  <c:v>82.408971640127959</c:v>
                </c:pt>
                <c:pt idx="58">
                  <c:v>88.75310017612594</c:v>
                </c:pt>
                <c:pt idx="59">
                  <c:v>92.938787247043592</c:v>
                </c:pt>
                <c:pt idx="60">
                  <c:v>100.63621005715106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83-4631-914F-DD09EF93A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6991903"/>
        <c:axId val="1"/>
      </c:lineChart>
      <c:catAx>
        <c:axId val="956991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"/>
        <c:scaling>
          <c:orientation val="minMax"/>
          <c:max val="120"/>
          <c:min val="4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56991903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96267562142967"/>
          <c:y val="6.0769127996931419E-2"/>
          <c:w val="0.82652752045700173"/>
          <c:h val="0.74848574962612424"/>
        </c:manualLayout>
      </c:layout>
      <c:areaChart>
        <c:grouping val="stacked"/>
        <c:varyColors val="0"/>
        <c:ser>
          <c:idx val="2"/>
          <c:order val="0"/>
          <c:tx>
            <c:strRef>
              <c:f>'Données par type d''entreprises'!$K$1</c:f>
              <c:strCache>
                <c:ptCount val="1"/>
                <c:pt idx="0">
                  <c:v>Nombre de créations d'entreprises - Sociétés - Grand Est - Données trimestrielles brutes</c:v>
                </c:pt>
              </c:strCache>
            </c:strRef>
          </c:tx>
          <c:cat>
            <c:strRef>
              <c:f>'Données par type d''entreprises'!$I$43:$I$100</c:f>
              <c:strCache>
                <c:ptCount val="58"/>
                <c:pt idx="0">
                  <c:v>4T2009</c:v>
                </c:pt>
                <c:pt idx="1">
                  <c:v>1T2010</c:v>
                </c:pt>
                <c:pt idx="2">
                  <c:v>2T2010</c:v>
                </c:pt>
                <c:pt idx="3">
                  <c:v>3T2010</c:v>
                </c:pt>
                <c:pt idx="4">
                  <c:v>4T2010</c:v>
                </c:pt>
                <c:pt idx="5">
                  <c:v>1T2011</c:v>
                </c:pt>
                <c:pt idx="6">
                  <c:v>2T2011</c:v>
                </c:pt>
                <c:pt idx="7">
                  <c:v>3T2011</c:v>
                </c:pt>
                <c:pt idx="8">
                  <c:v>4T2011</c:v>
                </c:pt>
                <c:pt idx="9">
                  <c:v>1T2012</c:v>
                </c:pt>
                <c:pt idx="10">
                  <c:v>2T2012</c:v>
                </c:pt>
                <c:pt idx="11">
                  <c:v>3T2012</c:v>
                </c:pt>
                <c:pt idx="12">
                  <c:v>4T2012</c:v>
                </c:pt>
                <c:pt idx="13">
                  <c:v>1T2013</c:v>
                </c:pt>
                <c:pt idx="14">
                  <c:v>2T2013</c:v>
                </c:pt>
                <c:pt idx="15">
                  <c:v>3T2013</c:v>
                </c:pt>
                <c:pt idx="16">
                  <c:v>4T2013</c:v>
                </c:pt>
                <c:pt idx="17">
                  <c:v>1T2014</c:v>
                </c:pt>
                <c:pt idx="18">
                  <c:v>2T2014</c:v>
                </c:pt>
                <c:pt idx="19">
                  <c:v>3T2014</c:v>
                </c:pt>
                <c:pt idx="20">
                  <c:v>4T2014</c:v>
                </c:pt>
                <c:pt idx="21">
                  <c:v>1T2015</c:v>
                </c:pt>
                <c:pt idx="22">
                  <c:v>2T2015</c:v>
                </c:pt>
                <c:pt idx="23">
                  <c:v>3T2015</c:v>
                </c:pt>
                <c:pt idx="24">
                  <c:v>4T2015</c:v>
                </c:pt>
                <c:pt idx="25">
                  <c:v>1T2016</c:v>
                </c:pt>
                <c:pt idx="26">
                  <c:v>2T2016</c:v>
                </c:pt>
                <c:pt idx="27">
                  <c:v>3T2016</c:v>
                </c:pt>
                <c:pt idx="28">
                  <c:v>4T2016</c:v>
                </c:pt>
                <c:pt idx="29">
                  <c:v>1T2017</c:v>
                </c:pt>
                <c:pt idx="30">
                  <c:v>2T2017</c:v>
                </c:pt>
                <c:pt idx="31">
                  <c:v>3T2017</c:v>
                </c:pt>
                <c:pt idx="32">
                  <c:v>4T2017</c:v>
                </c:pt>
                <c:pt idx="33">
                  <c:v>1T2018</c:v>
                </c:pt>
                <c:pt idx="34">
                  <c:v>2T2018</c:v>
                </c:pt>
                <c:pt idx="35">
                  <c:v>3T2018</c:v>
                </c:pt>
                <c:pt idx="36">
                  <c:v>4T2018</c:v>
                </c:pt>
                <c:pt idx="37">
                  <c:v>1T2019</c:v>
                </c:pt>
                <c:pt idx="38">
                  <c:v>2T2019</c:v>
                </c:pt>
                <c:pt idx="39">
                  <c:v>3T2019</c:v>
                </c:pt>
                <c:pt idx="40">
                  <c:v>4T2019</c:v>
                </c:pt>
                <c:pt idx="41">
                  <c:v>1T2020</c:v>
                </c:pt>
                <c:pt idx="42">
                  <c:v>2T2020</c:v>
                </c:pt>
                <c:pt idx="43">
                  <c:v>3T2020</c:v>
                </c:pt>
                <c:pt idx="44">
                  <c:v>4T2020</c:v>
                </c:pt>
                <c:pt idx="45">
                  <c:v>1T2021</c:v>
                </c:pt>
                <c:pt idx="46">
                  <c:v>2T2021</c:v>
                </c:pt>
                <c:pt idx="47">
                  <c:v>3T2021</c:v>
                </c:pt>
                <c:pt idx="48">
                  <c:v>4T2021</c:v>
                </c:pt>
                <c:pt idx="49">
                  <c:v>1T2022</c:v>
                </c:pt>
                <c:pt idx="50">
                  <c:v>2T2022</c:v>
                </c:pt>
                <c:pt idx="51">
                  <c:v>3T2022</c:v>
                </c:pt>
                <c:pt idx="52">
                  <c:v>4T2022</c:v>
                </c:pt>
                <c:pt idx="53">
                  <c:v>1T2023</c:v>
                </c:pt>
                <c:pt idx="54">
                  <c:v>2T2023</c:v>
                </c:pt>
                <c:pt idx="55">
                  <c:v>3T2023</c:v>
                </c:pt>
                <c:pt idx="56">
                  <c:v>4T2023</c:v>
                </c:pt>
                <c:pt idx="57">
                  <c:v>1T2024</c:v>
                </c:pt>
              </c:strCache>
            </c:strRef>
          </c:cat>
          <c:val>
            <c:numRef>
              <c:f>'Données par type d''entreprises'!$K$43:$K$100</c:f>
              <c:numCache>
                <c:formatCode>0</c:formatCode>
                <c:ptCount val="58"/>
                <c:pt idx="0">
                  <c:v>2387.5</c:v>
                </c:pt>
                <c:pt idx="1">
                  <c:v>2426</c:v>
                </c:pt>
                <c:pt idx="2">
                  <c:v>2490.75</c:v>
                </c:pt>
                <c:pt idx="3">
                  <c:v>2523.25</c:v>
                </c:pt>
                <c:pt idx="4">
                  <c:v>2439.5</c:v>
                </c:pt>
                <c:pt idx="5">
                  <c:v>2465.75</c:v>
                </c:pt>
                <c:pt idx="6">
                  <c:v>2454.25</c:v>
                </c:pt>
                <c:pt idx="7">
                  <c:v>2448.25</c:v>
                </c:pt>
                <c:pt idx="8">
                  <c:v>2452</c:v>
                </c:pt>
                <c:pt idx="9">
                  <c:v>2438.25</c:v>
                </c:pt>
                <c:pt idx="10">
                  <c:v>2440.25</c:v>
                </c:pt>
                <c:pt idx="11">
                  <c:v>2404.75</c:v>
                </c:pt>
                <c:pt idx="12">
                  <c:v>2376.5</c:v>
                </c:pt>
                <c:pt idx="13">
                  <c:v>2365.5</c:v>
                </c:pt>
                <c:pt idx="14">
                  <c:v>2335.25</c:v>
                </c:pt>
                <c:pt idx="15">
                  <c:v>2331.5</c:v>
                </c:pt>
                <c:pt idx="16">
                  <c:v>2408</c:v>
                </c:pt>
                <c:pt idx="17">
                  <c:v>2405</c:v>
                </c:pt>
                <c:pt idx="18">
                  <c:v>2431.25</c:v>
                </c:pt>
                <c:pt idx="19">
                  <c:v>2446.5</c:v>
                </c:pt>
                <c:pt idx="20">
                  <c:v>2439.5</c:v>
                </c:pt>
                <c:pt idx="21">
                  <c:v>2410</c:v>
                </c:pt>
                <c:pt idx="22">
                  <c:v>2395.75</c:v>
                </c:pt>
                <c:pt idx="23">
                  <c:v>2413.5</c:v>
                </c:pt>
                <c:pt idx="24">
                  <c:v>2439.75</c:v>
                </c:pt>
                <c:pt idx="25">
                  <c:v>2489.75</c:v>
                </c:pt>
                <c:pt idx="26">
                  <c:v>2560.25</c:v>
                </c:pt>
                <c:pt idx="27">
                  <c:v>2587.5</c:v>
                </c:pt>
                <c:pt idx="28">
                  <c:v>2575.5</c:v>
                </c:pt>
                <c:pt idx="29">
                  <c:v>2629</c:v>
                </c:pt>
                <c:pt idx="30">
                  <c:v>2664.5</c:v>
                </c:pt>
                <c:pt idx="31">
                  <c:v>2689.5</c:v>
                </c:pt>
                <c:pt idx="32">
                  <c:v>2740.25</c:v>
                </c:pt>
                <c:pt idx="33">
                  <c:v>2731.5</c:v>
                </c:pt>
                <c:pt idx="34">
                  <c:v>2715</c:v>
                </c:pt>
                <c:pt idx="35">
                  <c:v>2690.25</c:v>
                </c:pt>
                <c:pt idx="36">
                  <c:v>2675.75</c:v>
                </c:pt>
                <c:pt idx="37">
                  <c:v>2719</c:v>
                </c:pt>
                <c:pt idx="38">
                  <c:v>2724.25</c:v>
                </c:pt>
                <c:pt idx="39">
                  <c:v>2818.75</c:v>
                </c:pt>
                <c:pt idx="40">
                  <c:v>2909.75</c:v>
                </c:pt>
                <c:pt idx="41">
                  <c:v>2912.5</c:v>
                </c:pt>
                <c:pt idx="42">
                  <c:v>2743.75</c:v>
                </c:pt>
                <c:pt idx="43">
                  <c:v>2863.5</c:v>
                </c:pt>
                <c:pt idx="44">
                  <c:v>2960.75</c:v>
                </c:pt>
                <c:pt idx="45">
                  <c:v>3147.5</c:v>
                </c:pt>
                <c:pt idx="46">
                  <c:v>3619.75</c:v>
                </c:pt>
                <c:pt idx="47">
                  <c:v>3635.5</c:v>
                </c:pt>
                <c:pt idx="48">
                  <c:v>3724.25</c:v>
                </c:pt>
                <c:pt idx="49">
                  <c:v>3798.5</c:v>
                </c:pt>
                <c:pt idx="50">
                  <c:v>3777.75</c:v>
                </c:pt>
                <c:pt idx="51">
                  <c:v>3777</c:v>
                </c:pt>
                <c:pt idx="52">
                  <c:v>3770.5</c:v>
                </c:pt>
                <c:pt idx="53">
                  <c:v>3655.25</c:v>
                </c:pt>
                <c:pt idx="54">
                  <c:v>3488.5</c:v>
                </c:pt>
                <c:pt idx="55">
                  <c:v>3388</c:v>
                </c:pt>
                <c:pt idx="56">
                  <c:v>3345</c:v>
                </c:pt>
                <c:pt idx="57">
                  <c:v>3459.75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E-4D05-AE23-837F58B64EFB}"/>
            </c:ext>
          </c:extLst>
        </c:ser>
        <c:ser>
          <c:idx val="1"/>
          <c:order val="1"/>
          <c:tx>
            <c:strRef>
              <c:f>'Données par type d''entreprises'!$N$1</c:f>
              <c:strCache>
                <c:ptCount val="1"/>
                <c:pt idx="0">
                  <c:v>Nombre de créations d'entreprises individuelles- Ensemble - Alsace-Champagne-Ardenne-Lorraine - Données trimestrielles brutes</c:v>
                </c:pt>
              </c:strCache>
            </c:strRef>
          </c:tx>
          <c:cat>
            <c:strRef>
              <c:f>'Données par type d''entreprises'!$I$43:$I$100</c:f>
              <c:strCache>
                <c:ptCount val="58"/>
                <c:pt idx="0">
                  <c:v>4T2009</c:v>
                </c:pt>
                <c:pt idx="1">
                  <c:v>1T2010</c:v>
                </c:pt>
                <c:pt idx="2">
                  <c:v>2T2010</c:v>
                </c:pt>
                <c:pt idx="3">
                  <c:v>3T2010</c:v>
                </c:pt>
                <c:pt idx="4">
                  <c:v>4T2010</c:v>
                </c:pt>
                <c:pt idx="5">
                  <c:v>1T2011</c:v>
                </c:pt>
                <c:pt idx="6">
                  <c:v>2T2011</c:v>
                </c:pt>
                <c:pt idx="7">
                  <c:v>3T2011</c:v>
                </c:pt>
                <c:pt idx="8">
                  <c:v>4T2011</c:v>
                </c:pt>
                <c:pt idx="9">
                  <c:v>1T2012</c:v>
                </c:pt>
                <c:pt idx="10">
                  <c:v>2T2012</c:v>
                </c:pt>
                <c:pt idx="11">
                  <c:v>3T2012</c:v>
                </c:pt>
                <c:pt idx="12">
                  <c:v>4T2012</c:v>
                </c:pt>
                <c:pt idx="13">
                  <c:v>1T2013</c:v>
                </c:pt>
                <c:pt idx="14">
                  <c:v>2T2013</c:v>
                </c:pt>
                <c:pt idx="15">
                  <c:v>3T2013</c:v>
                </c:pt>
                <c:pt idx="16">
                  <c:v>4T2013</c:v>
                </c:pt>
                <c:pt idx="17">
                  <c:v>1T2014</c:v>
                </c:pt>
                <c:pt idx="18">
                  <c:v>2T2014</c:v>
                </c:pt>
                <c:pt idx="19">
                  <c:v>3T2014</c:v>
                </c:pt>
                <c:pt idx="20">
                  <c:v>4T2014</c:v>
                </c:pt>
                <c:pt idx="21">
                  <c:v>1T2015</c:v>
                </c:pt>
                <c:pt idx="22">
                  <c:v>2T2015</c:v>
                </c:pt>
                <c:pt idx="23">
                  <c:v>3T2015</c:v>
                </c:pt>
                <c:pt idx="24">
                  <c:v>4T2015</c:v>
                </c:pt>
                <c:pt idx="25">
                  <c:v>1T2016</c:v>
                </c:pt>
                <c:pt idx="26">
                  <c:v>2T2016</c:v>
                </c:pt>
                <c:pt idx="27">
                  <c:v>3T2016</c:v>
                </c:pt>
                <c:pt idx="28">
                  <c:v>4T2016</c:v>
                </c:pt>
                <c:pt idx="29">
                  <c:v>1T2017</c:v>
                </c:pt>
                <c:pt idx="30">
                  <c:v>2T2017</c:v>
                </c:pt>
                <c:pt idx="31">
                  <c:v>3T2017</c:v>
                </c:pt>
                <c:pt idx="32">
                  <c:v>4T2017</c:v>
                </c:pt>
                <c:pt idx="33">
                  <c:v>1T2018</c:v>
                </c:pt>
                <c:pt idx="34">
                  <c:v>2T2018</c:v>
                </c:pt>
                <c:pt idx="35">
                  <c:v>3T2018</c:v>
                </c:pt>
                <c:pt idx="36">
                  <c:v>4T2018</c:v>
                </c:pt>
                <c:pt idx="37">
                  <c:v>1T2019</c:v>
                </c:pt>
                <c:pt idx="38">
                  <c:v>2T2019</c:v>
                </c:pt>
                <c:pt idx="39">
                  <c:v>3T2019</c:v>
                </c:pt>
                <c:pt idx="40">
                  <c:v>4T2019</c:v>
                </c:pt>
                <c:pt idx="41">
                  <c:v>1T2020</c:v>
                </c:pt>
                <c:pt idx="42">
                  <c:v>2T2020</c:v>
                </c:pt>
                <c:pt idx="43">
                  <c:v>3T2020</c:v>
                </c:pt>
                <c:pt idx="44">
                  <c:v>4T2020</c:v>
                </c:pt>
                <c:pt idx="45">
                  <c:v>1T2021</c:v>
                </c:pt>
                <c:pt idx="46">
                  <c:v>2T2021</c:v>
                </c:pt>
                <c:pt idx="47">
                  <c:v>3T2021</c:v>
                </c:pt>
                <c:pt idx="48">
                  <c:v>4T2021</c:v>
                </c:pt>
                <c:pt idx="49">
                  <c:v>1T2022</c:v>
                </c:pt>
                <c:pt idx="50">
                  <c:v>2T2022</c:v>
                </c:pt>
                <c:pt idx="51">
                  <c:v>3T2022</c:v>
                </c:pt>
                <c:pt idx="52">
                  <c:v>4T2022</c:v>
                </c:pt>
                <c:pt idx="53">
                  <c:v>1T2023</c:v>
                </c:pt>
                <c:pt idx="54">
                  <c:v>2T2023</c:v>
                </c:pt>
                <c:pt idx="55">
                  <c:v>3T2023</c:v>
                </c:pt>
                <c:pt idx="56">
                  <c:v>4T2023</c:v>
                </c:pt>
                <c:pt idx="57">
                  <c:v>1T2024</c:v>
                </c:pt>
              </c:strCache>
            </c:strRef>
          </c:cat>
          <c:val>
            <c:numRef>
              <c:f>'Données par type d''entreprises'!$N$43:$N$100</c:f>
              <c:numCache>
                <c:formatCode>0</c:formatCode>
                <c:ptCount val="58"/>
                <c:pt idx="0">
                  <c:v>1710.75</c:v>
                </c:pt>
                <c:pt idx="1">
                  <c:v>1605.25</c:v>
                </c:pt>
                <c:pt idx="2">
                  <c:v>1554.25</c:v>
                </c:pt>
                <c:pt idx="3">
                  <c:v>1523.25</c:v>
                </c:pt>
                <c:pt idx="4">
                  <c:v>1479.75</c:v>
                </c:pt>
                <c:pt idx="5">
                  <c:v>1446.5</c:v>
                </c:pt>
                <c:pt idx="6">
                  <c:v>1369</c:v>
                </c:pt>
                <c:pt idx="7">
                  <c:v>1339</c:v>
                </c:pt>
                <c:pt idx="8">
                  <c:v>1284</c:v>
                </c:pt>
                <c:pt idx="9">
                  <c:v>1371.75</c:v>
                </c:pt>
                <c:pt idx="10">
                  <c:v>1441.5</c:v>
                </c:pt>
                <c:pt idx="11">
                  <c:v>1525</c:v>
                </c:pt>
                <c:pt idx="12">
                  <c:v>1620.5</c:v>
                </c:pt>
                <c:pt idx="13">
                  <c:v>1846.5</c:v>
                </c:pt>
                <c:pt idx="14">
                  <c:v>2061</c:v>
                </c:pt>
                <c:pt idx="15">
                  <c:v>2332</c:v>
                </c:pt>
                <c:pt idx="16">
                  <c:v>2568</c:v>
                </c:pt>
                <c:pt idx="17">
                  <c:v>2564.75</c:v>
                </c:pt>
                <c:pt idx="18">
                  <c:v>2599.75</c:v>
                </c:pt>
                <c:pt idx="19">
                  <c:v>2513.75</c:v>
                </c:pt>
                <c:pt idx="20">
                  <c:v>2487.25</c:v>
                </c:pt>
                <c:pt idx="21">
                  <c:v>2337.25</c:v>
                </c:pt>
                <c:pt idx="22">
                  <c:v>2214.75</c:v>
                </c:pt>
                <c:pt idx="23">
                  <c:v>2164.5</c:v>
                </c:pt>
                <c:pt idx="24">
                  <c:v>2183.25</c:v>
                </c:pt>
                <c:pt idx="25">
                  <c:v>2410</c:v>
                </c:pt>
                <c:pt idx="26">
                  <c:v>2569</c:v>
                </c:pt>
                <c:pt idx="27">
                  <c:v>2609.25</c:v>
                </c:pt>
                <c:pt idx="28">
                  <c:v>2619</c:v>
                </c:pt>
                <c:pt idx="29">
                  <c:v>2645.5</c:v>
                </c:pt>
                <c:pt idx="30">
                  <c:v>2730.75</c:v>
                </c:pt>
                <c:pt idx="31">
                  <c:v>2866.75</c:v>
                </c:pt>
                <c:pt idx="32">
                  <c:v>3013.5</c:v>
                </c:pt>
                <c:pt idx="33">
                  <c:v>3091</c:v>
                </c:pt>
                <c:pt idx="34">
                  <c:v>3179</c:v>
                </c:pt>
                <c:pt idx="35">
                  <c:v>3241.25</c:v>
                </c:pt>
                <c:pt idx="36">
                  <c:v>3267.75</c:v>
                </c:pt>
                <c:pt idx="37">
                  <c:v>3361</c:v>
                </c:pt>
                <c:pt idx="38">
                  <c:v>3361</c:v>
                </c:pt>
                <c:pt idx="39">
                  <c:v>3407.75</c:v>
                </c:pt>
                <c:pt idx="40">
                  <c:v>3335</c:v>
                </c:pt>
                <c:pt idx="41">
                  <c:v>2965.25</c:v>
                </c:pt>
                <c:pt idx="42">
                  <c:v>2705.5</c:v>
                </c:pt>
                <c:pt idx="43">
                  <c:v>2628.5</c:v>
                </c:pt>
                <c:pt idx="44">
                  <c:v>2608.25</c:v>
                </c:pt>
                <c:pt idx="45">
                  <c:v>2765.5</c:v>
                </c:pt>
                <c:pt idx="46">
                  <c:v>2838.5</c:v>
                </c:pt>
                <c:pt idx="47">
                  <c:v>2723</c:v>
                </c:pt>
                <c:pt idx="48">
                  <c:v>2624.25</c:v>
                </c:pt>
                <c:pt idx="49">
                  <c:v>2489.25</c:v>
                </c:pt>
                <c:pt idx="50">
                  <c:v>2376.5</c:v>
                </c:pt>
                <c:pt idx="51">
                  <c:v>2380.25</c:v>
                </c:pt>
                <c:pt idx="52">
                  <c:v>2337.75</c:v>
                </c:pt>
                <c:pt idx="53">
                  <c:v>2242</c:v>
                </c:pt>
                <c:pt idx="54">
                  <c:v>2172</c:v>
                </c:pt>
                <c:pt idx="55">
                  <c:v>2104</c:v>
                </c:pt>
                <c:pt idx="56">
                  <c:v>2051.25</c:v>
                </c:pt>
                <c:pt idx="57">
                  <c:v>2104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DE-4D05-AE23-837F58B64EFB}"/>
            </c:ext>
          </c:extLst>
        </c:ser>
        <c:ser>
          <c:idx val="0"/>
          <c:order val="2"/>
          <c:tx>
            <c:strRef>
              <c:f>'Données par type d''entreprises'!$J$1</c:f>
              <c:strCache>
                <c:ptCount val="1"/>
                <c:pt idx="0">
                  <c:v>Nombre de créations d'entreprises - Micro-entrepreneurs - Grand Est - Données trimestrielles brutes</c:v>
                </c:pt>
              </c:strCache>
            </c:strRef>
          </c:tx>
          <c:cat>
            <c:strRef>
              <c:f>'Données par type d''entreprises'!$I$43:$I$100</c:f>
              <c:strCache>
                <c:ptCount val="58"/>
                <c:pt idx="0">
                  <c:v>4T2009</c:v>
                </c:pt>
                <c:pt idx="1">
                  <c:v>1T2010</c:v>
                </c:pt>
                <c:pt idx="2">
                  <c:v>2T2010</c:v>
                </c:pt>
                <c:pt idx="3">
                  <c:v>3T2010</c:v>
                </c:pt>
                <c:pt idx="4">
                  <c:v>4T2010</c:v>
                </c:pt>
                <c:pt idx="5">
                  <c:v>1T2011</c:v>
                </c:pt>
                <c:pt idx="6">
                  <c:v>2T2011</c:v>
                </c:pt>
                <c:pt idx="7">
                  <c:v>3T2011</c:v>
                </c:pt>
                <c:pt idx="8">
                  <c:v>4T2011</c:v>
                </c:pt>
                <c:pt idx="9">
                  <c:v>1T2012</c:v>
                </c:pt>
                <c:pt idx="10">
                  <c:v>2T2012</c:v>
                </c:pt>
                <c:pt idx="11">
                  <c:v>3T2012</c:v>
                </c:pt>
                <c:pt idx="12">
                  <c:v>4T2012</c:v>
                </c:pt>
                <c:pt idx="13">
                  <c:v>1T2013</c:v>
                </c:pt>
                <c:pt idx="14">
                  <c:v>2T2013</c:v>
                </c:pt>
                <c:pt idx="15">
                  <c:v>3T2013</c:v>
                </c:pt>
                <c:pt idx="16">
                  <c:v>4T2013</c:v>
                </c:pt>
                <c:pt idx="17">
                  <c:v>1T2014</c:v>
                </c:pt>
                <c:pt idx="18">
                  <c:v>2T2014</c:v>
                </c:pt>
                <c:pt idx="19">
                  <c:v>3T2014</c:v>
                </c:pt>
                <c:pt idx="20">
                  <c:v>4T2014</c:v>
                </c:pt>
                <c:pt idx="21">
                  <c:v>1T2015</c:v>
                </c:pt>
                <c:pt idx="22">
                  <c:v>2T2015</c:v>
                </c:pt>
                <c:pt idx="23">
                  <c:v>3T2015</c:v>
                </c:pt>
                <c:pt idx="24">
                  <c:v>4T2015</c:v>
                </c:pt>
                <c:pt idx="25">
                  <c:v>1T2016</c:v>
                </c:pt>
                <c:pt idx="26">
                  <c:v>2T2016</c:v>
                </c:pt>
                <c:pt idx="27">
                  <c:v>3T2016</c:v>
                </c:pt>
                <c:pt idx="28">
                  <c:v>4T2016</c:v>
                </c:pt>
                <c:pt idx="29">
                  <c:v>1T2017</c:v>
                </c:pt>
                <c:pt idx="30">
                  <c:v>2T2017</c:v>
                </c:pt>
                <c:pt idx="31">
                  <c:v>3T2017</c:v>
                </c:pt>
                <c:pt idx="32">
                  <c:v>4T2017</c:v>
                </c:pt>
                <c:pt idx="33">
                  <c:v>1T2018</c:v>
                </c:pt>
                <c:pt idx="34">
                  <c:v>2T2018</c:v>
                </c:pt>
                <c:pt idx="35">
                  <c:v>3T2018</c:v>
                </c:pt>
                <c:pt idx="36">
                  <c:v>4T2018</c:v>
                </c:pt>
                <c:pt idx="37">
                  <c:v>1T2019</c:v>
                </c:pt>
                <c:pt idx="38">
                  <c:v>2T2019</c:v>
                </c:pt>
                <c:pt idx="39">
                  <c:v>3T2019</c:v>
                </c:pt>
                <c:pt idx="40">
                  <c:v>4T2019</c:v>
                </c:pt>
                <c:pt idx="41">
                  <c:v>1T2020</c:v>
                </c:pt>
                <c:pt idx="42">
                  <c:v>2T2020</c:v>
                </c:pt>
                <c:pt idx="43">
                  <c:v>3T2020</c:v>
                </c:pt>
                <c:pt idx="44">
                  <c:v>4T2020</c:v>
                </c:pt>
                <c:pt idx="45">
                  <c:v>1T2021</c:v>
                </c:pt>
                <c:pt idx="46">
                  <c:v>2T2021</c:v>
                </c:pt>
                <c:pt idx="47">
                  <c:v>3T2021</c:v>
                </c:pt>
                <c:pt idx="48">
                  <c:v>4T2021</c:v>
                </c:pt>
                <c:pt idx="49">
                  <c:v>1T2022</c:v>
                </c:pt>
                <c:pt idx="50">
                  <c:v>2T2022</c:v>
                </c:pt>
                <c:pt idx="51">
                  <c:v>3T2022</c:v>
                </c:pt>
                <c:pt idx="52">
                  <c:v>4T2022</c:v>
                </c:pt>
                <c:pt idx="53">
                  <c:v>1T2023</c:v>
                </c:pt>
                <c:pt idx="54">
                  <c:v>2T2023</c:v>
                </c:pt>
                <c:pt idx="55">
                  <c:v>3T2023</c:v>
                </c:pt>
                <c:pt idx="56">
                  <c:v>4T2023</c:v>
                </c:pt>
                <c:pt idx="57">
                  <c:v>1T2024</c:v>
                </c:pt>
              </c:strCache>
            </c:strRef>
          </c:cat>
          <c:val>
            <c:numRef>
              <c:f>'Données par type d''entreprises'!$J$43:$J$100</c:f>
              <c:numCache>
                <c:formatCode>0</c:formatCode>
                <c:ptCount val="58"/>
                <c:pt idx="0">
                  <c:v>5484.75</c:v>
                </c:pt>
                <c:pt idx="1">
                  <c:v>6353.5</c:v>
                </c:pt>
                <c:pt idx="2">
                  <c:v>6353.5</c:v>
                </c:pt>
                <c:pt idx="3">
                  <c:v>6343.5</c:v>
                </c:pt>
                <c:pt idx="4">
                  <c:v>6237.25</c:v>
                </c:pt>
                <c:pt idx="5">
                  <c:v>5670</c:v>
                </c:pt>
                <c:pt idx="6">
                  <c:v>5499.25</c:v>
                </c:pt>
                <c:pt idx="7">
                  <c:v>5334</c:v>
                </c:pt>
                <c:pt idx="8">
                  <c:v>5143</c:v>
                </c:pt>
                <c:pt idx="9">
                  <c:v>5182.75</c:v>
                </c:pt>
                <c:pt idx="10">
                  <c:v>5172.5</c:v>
                </c:pt>
                <c:pt idx="11">
                  <c:v>5158.75</c:v>
                </c:pt>
                <c:pt idx="12">
                  <c:v>5093.75</c:v>
                </c:pt>
                <c:pt idx="13">
                  <c:v>4999.75</c:v>
                </c:pt>
                <c:pt idx="14">
                  <c:v>4785.25</c:v>
                </c:pt>
                <c:pt idx="15">
                  <c:v>4603.75</c:v>
                </c:pt>
                <c:pt idx="16">
                  <c:v>4486</c:v>
                </c:pt>
                <c:pt idx="17">
                  <c:v>4359.25</c:v>
                </c:pt>
                <c:pt idx="18">
                  <c:v>4407.75</c:v>
                </c:pt>
                <c:pt idx="19">
                  <c:v>4408.75</c:v>
                </c:pt>
                <c:pt idx="20">
                  <c:v>4491.5</c:v>
                </c:pt>
                <c:pt idx="21">
                  <c:v>4357.5</c:v>
                </c:pt>
                <c:pt idx="22">
                  <c:v>4190</c:v>
                </c:pt>
                <c:pt idx="23">
                  <c:v>4043.75</c:v>
                </c:pt>
                <c:pt idx="24">
                  <c:v>3806.75</c:v>
                </c:pt>
                <c:pt idx="25">
                  <c:v>3788.5</c:v>
                </c:pt>
                <c:pt idx="26">
                  <c:v>3788.25</c:v>
                </c:pt>
                <c:pt idx="27">
                  <c:v>3799.25</c:v>
                </c:pt>
                <c:pt idx="28">
                  <c:v>3790</c:v>
                </c:pt>
                <c:pt idx="29">
                  <c:v>3773</c:v>
                </c:pt>
                <c:pt idx="30">
                  <c:v>3695.5</c:v>
                </c:pt>
                <c:pt idx="31">
                  <c:v>3752.25</c:v>
                </c:pt>
                <c:pt idx="32">
                  <c:v>3908</c:v>
                </c:pt>
                <c:pt idx="33">
                  <c:v>4134.25</c:v>
                </c:pt>
                <c:pt idx="34">
                  <c:v>4420.75</c:v>
                </c:pt>
                <c:pt idx="35">
                  <c:v>4585.75</c:v>
                </c:pt>
                <c:pt idx="36">
                  <c:v>4777</c:v>
                </c:pt>
                <c:pt idx="37">
                  <c:v>5024.5</c:v>
                </c:pt>
                <c:pt idx="38">
                  <c:v>5188</c:v>
                </c:pt>
                <c:pt idx="39">
                  <c:v>5574.75</c:v>
                </c:pt>
                <c:pt idx="40">
                  <c:v>6076</c:v>
                </c:pt>
                <c:pt idx="41">
                  <c:v>6423.25</c:v>
                </c:pt>
                <c:pt idx="42">
                  <c:v>6519.25</c:v>
                </c:pt>
                <c:pt idx="43">
                  <c:v>7230.75</c:v>
                </c:pt>
                <c:pt idx="44">
                  <c:v>7721.25</c:v>
                </c:pt>
                <c:pt idx="45">
                  <c:v>8551</c:v>
                </c:pt>
                <c:pt idx="46">
                  <c:v>9572.25</c:v>
                </c:pt>
                <c:pt idx="47">
                  <c:v>9623.75</c:v>
                </c:pt>
                <c:pt idx="48">
                  <c:v>9835.75</c:v>
                </c:pt>
                <c:pt idx="49">
                  <c:v>9772</c:v>
                </c:pt>
                <c:pt idx="50">
                  <c:v>9688</c:v>
                </c:pt>
                <c:pt idx="51">
                  <c:v>9749.5</c:v>
                </c:pt>
                <c:pt idx="52">
                  <c:v>9819.25</c:v>
                </c:pt>
                <c:pt idx="53">
                  <c:v>9859</c:v>
                </c:pt>
                <c:pt idx="54">
                  <c:v>9855.5</c:v>
                </c:pt>
                <c:pt idx="55">
                  <c:v>10107.25</c:v>
                </c:pt>
                <c:pt idx="56">
                  <c:v>10334.25</c:v>
                </c:pt>
                <c:pt idx="57">
                  <c:v>10744.5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DE-4D05-AE23-837F58B64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41744"/>
        <c:axId val="147938216"/>
      </c:areaChart>
      <c:catAx>
        <c:axId val="14794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520000"/>
          <a:lstStyle/>
          <a:p>
            <a:pPr>
              <a:defRPr/>
            </a:pPr>
            <a:endParaRPr lang="fr-FR"/>
          </a:p>
        </c:txPr>
        <c:crossAx val="147938216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1479382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7941744"/>
        <c:crosses val="autoZero"/>
        <c:crossBetween val="midCat"/>
      </c:valAx>
    </c:plotArea>
    <c:plotVisOnly val="1"/>
    <c:dispBlanksAs val="zero"/>
    <c:showDLblsOverMax val="0"/>
  </c:chart>
  <c:spPr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934054058727167E-2"/>
          <c:y val="5.205119402268809E-2"/>
          <c:w val="0.84603092404718572"/>
          <c:h val="0.7940995382448135"/>
        </c:manualLayout>
      </c:layout>
      <c:lineChart>
        <c:grouping val="standard"/>
        <c:varyColors val="0"/>
        <c:ser>
          <c:idx val="0"/>
          <c:order val="0"/>
          <c:tx>
            <c:strRef>
              <c:f>Ans_Inscr!$M$1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Ans_Inscr!$A$4:$A$50</c:f>
              <c:strCache>
                <c:ptCount val="47"/>
                <c:pt idx="0">
                  <c:v>3T2012</c:v>
                </c:pt>
                <c:pt idx="1">
                  <c:v>4T2012</c:v>
                </c:pt>
                <c:pt idx="2">
                  <c:v>1T2013</c:v>
                </c:pt>
                <c:pt idx="3">
                  <c:v>2T2013</c:v>
                </c:pt>
                <c:pt idx="4">
                  <c:v>3T2013</c:v>
                </c:pt>
                <c:pt idx="5">
                  <c:v>4T2013</c:v>
                </c:pt>
                <c:pt idx="6">
                  <c:v>1T2014</c:v>
                </c:pt>
                <c:pt idx="7">
                  <c:v>2T2014</c:v>
                </c:pt>
                <c:pt idx="8">
                  <c:v>3T2014</c:v>
                </c:pt>
                <c:pt idx="9">
                  <c:v>4T2014</c:v>
                </c:pt>
                <c:pt idx="10">
                  <c:v>1T2015</c:v>
                </c:pt>
                <c:pt idx="11">
                  <c:v>2T2015</c:v>
                </c:pt>
                <c:pt idx="12">
                  <c:v>3T2015</c:v>
                </c:pt>
                <c:pt idx="13">
                  <c:v>4T2015</c:v>
                </c:pt>
                <c:pt idx="14">
                  <c:v>1T2016</c:v>
                </c:pt>
                <c:pt idx="15">
                  <c:v>2T2016</c:v>
                </c:pt>
                <c:pt idx="16">
                  <c:v>3T2016</c:v>
                </c:pt>
                <c:pt idx="17">
                  <c:v>4T2016</c:v>
                </c:pt>
                <c:pt idx="18">
                  <c:v>1T2017</c:v>
                </c:pt>
                <c:pt idx="19">
                  <c:v>2T2017</c:v>
                </c:pt>
                <c:pt idx="20">
                  <c:v>3T2017</c:v>
                </c:pt>
                <c:pt idx="21">
                  <c:v>4T2017</c:v>
                </c:pt>
                <c:pt idx="22">
                  <c:v>1T2018</c:v>
                </c:pt>
                <c:pt idx="23">
                  <c:v>2T2018</c:v>
                </c:pt>
                <c:pt idx="24">
                  <c:v>3T2018</c:v>
                </c:pt>
                <c:pt idx="25">
                  <c:v>4T2018</c:v>
                </c:pt>
                <c:pt idx="26">
                  <c:v>1T2019</c:v>
                </c:pt>
                <c:pt idx="27">
                  <c:v>2T2019</c:v>
                </c:pt>
                <c:pt idx="28">
                  <c:v>3T2019</c:v>
                </c:pt>
                <c:pt idx="29">
                  <c:v>4T2019</c:v>
                </c:pt>
                <c:pt idx="30">
                  <c:v>1T2020</c:v>
                </c:pt>
                <c:pt idx="31">
                  <c:v>2T2020</c:v>
                </c:pt>
                <c:pt idx="32">
                  <c:v>3T2020</c:v>
                </c:pt>
                <c:pt idx="33">
                  <c:v>4T2020</c:v>
                </c:pt>
                <c:pt idx="34">
                  <c:v>1T2021</c:v>
                </c:pt>
                <c:pt idx="35">
                  <c:v>2T2021</c:v>
                </c:pt>
                <c:pt idx="36">
                  <c:v>3T2021</c:v>
                </c:pt>
                <c:pt idx="37">
                  <c:v>4T2021</c:v>
                </c:pt>
                <c:pt idx="38">
                  <c:v>1T2022</c:v>
                </c:pt>
                <c:pt idx="39">
                  <c:v>2T2022</c:v>
                </c:pt>
                <c:pt idx="40">
                  <c:v>3T2022</c:v>
                </c:pt>
                <c:pt idx="41">
                  <c:v>4T2022</c:v>
                </c:pt>
                <c:pt idx="42">
                  <c:v>1T2023</c:v>
                </c:pt>
                <c:pt idx="43">
                  <c:v>2T2023</c:v>
                </c:pt>
                <c:pt idx="44">
                  <c:v>3T2023</c:v>
                </c:pt>
                <c:pt idx="45">
                  <c:v>4T2023</c:v>
                </c:pt>
                <c:pt idx="46">
                  <c:v>1T2024</c:v>
                </c:pt>
              </c:strCache>
            </c:strRef>
          </c:cat>
          <c:val>
            <c:numRef>
              <c:f>Ans_Inscr!$M$4:$M$50</c:f>
              <c:numCache>
                <c:formatCode>0</c:formatCode>
                <c:ptCount val="47"/>
                <c:pt idx="0">
                  <c:v>469.33333333333331</c:v>
                </c:pt>
                <c:pt idx="1">
                  <c:v>475.33333333333331</c:v>
                </c:pt>
                <c:pt idx="2">
                  <c:v>482.33333333333331</c:v>
                </c:pt>
                <c:pt idx="3">
                  <c:v>491.33333333333331</c:v>
                </c:pt>
                <c:pt idx="4">
                  <c:v>500.33333333333331</c:v>
                </c:pt>
                <c:pt idx="5">
                  <c:v>507.66666666666669</c:v>
                </c:pt>
                <c:pt idx="6">
                  <c:v>517</c:v>
                </c:pt>
                <c:pt idx="7">
                  <c:v>524.33333333333337</c:v>
                </c:pt>
                <c:pt idx="8">
                  <c:v>531.33333333333337</c:v>
                </c:pt>
                <c:pt idx="9">
                  <c:v>537.33333333333337</c:v>
                </c:pt>
                <c:pt idx="10">
                  <c:v>544.66666666666663</c:v>
                </c:pt>
                <c:pt idx="11">
                  <c:v>551.66666666666663</c:v>
                </c:pt>
                <c:pt idx="12">
                  <c:v>562.33333333333337</c:v>
                </c:pt>
                <c:pt idx="13">
                  <c:v>569</c:v>
                </c:pt>
                <c:pt idx="14">
                  <c:v>576</c:v>
                </c:pt>
                <c:pt idx="15">
                  <c:v>578.66666666666663</c:v>
                </c:pt>
                <c:pt idx="16">
                  <c:v>575</c:v>
                </c:pt>
                <c:pt idx="17">
                  <c:v>579.66666666666663</c:v>
                </c:pt>
                <c:pt idx="18">
                  <c:v>581</c:v>
                </c:pt>
                <c:pt idx="19">
                  <c:v>583</c:v>
                </c:pt>
                <c:pt idx="20">
                  <c:v>585</c:v>
                </c:pt>
                <c:pt idx="21">
                  <c:v>593</c:v>
                </c:pt>
                <c:pt idx="22">
                  <c:v>600</c:v>
                </c:pt>
                <c:pt idx="23">
                  <c:v>606</c:v>
                </c:pt>
                <c:pt idx="24">
                  <c:v>610</c:v>
                </c:pt>
                <c:pt idx="25">
                  <c:v>620</c:v>
                </c:pt>
                <c:pt idx="26">
                  <c:v>625</c:v>
                </c:pt>
                <c:pt idx="27">
                  <c:v>631</c:v>
                </c:pt>
                <c:pt idx="28">
                  <c:v>636</c:v>
                </c:pt>
                <c:pt idx="29">
                  <c:v>641</c:v>
                </c:pt>
                <c:pt idx="30">
                  <c:v>639</c:v>
                </c:pt>
                <c:pt idx="31">
                  <c:v>631</c:v>
                </c:pt>
                <c:pt idx="32">
                  <c:v>651</c:v>
                </c:pt>
                <c:pt idx="33">
                  <c:v>664</c:v>
                </c:pt>
                <c:pt idx="34">
                  <c:v>668</c:v>
                </c:pt>
                <c:pt idx="35">
                  <c:v>675</c:v>
                </c:pt>
                <c:pt idx="36">
                  <c:v>681</c:v>
                </c:pt>
                <c:pt idx="37">
                  <c:v>689</c:v>
                </c:pt>
                <c:pt idx="38">
                  <c:v>686</c:v>
                </c:pt>
                <c:pt idx="39">
                  <c:v>680</c:v>
                </c:pt>
                <c:pt idx="40">
                  <c:v>666</c:v>
                </c:pt>
                <c:pt idx="41">
                  <c:v>656</c:v>
                </c:pt>
                <c:pt idx="42">
                  <c:v>648</c:v>
                </c:pt>
                <c:pt idx="43">
                  <c:v>642</c:v>
                </c:pt>
                <c:pt idx="44">
                  <c:v>636</c:v>
                </c:pt>
                <c:pt idx="45">
                  <c:v>629</c:v>
                </c:pt>
                <c:pt idx="46">
                  <c:v>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A5-4345-A7D8-0E0964E5527D}"/>
            </c:ext>
          </c:extLst>
        </c:ser>
        <c:ser>
          <c:idx val="1"/>
          <c:order val="1"/>
          <c:tx>
            <c:strRef>
              <c:f>Ans_Inscr!$B$1</c:f>
              <c:strCache>
                <c:ptCount val="1"/>
                <c:pt idx="0">
                  <c:v>Grand Est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Ans_Inscr!$A$4:$A$50</c:f>
              <c:strCache>
                <c:ptCount val="47"/>
                <c:pt idx="0">
                  <c:v>3T2012</c:v>
                </c:pt>
                <c:pt idx="1">
                  <c:v>4T2012</c:v>
                </c:pt>
                <c:pt idx="2">
                  <c:v>1T2013</c:v>
                </c:pt>
                <c:pt idx="3">
                  <c:v>2T2013</c:v>
                </c:pt>
                <c:pt idx="4">
                  <c:v>3T2013</c:v>
                </c:pt>
                <c:pt idx="5">
                  <c:v>4T2013</c:v>
                </c:pt>
                <c:pt idx="6">
                  <c:v>1T2014</c:v>
                </c:pt>
                <c:pt idx="7">
                  <c:v>2T2014</c:v>
                </c:pt>
                <c:pt idx="8">
                  <c:v>3T2014</c:v>
                </c:pt>
                <c:pt idx="9">
                  <c:v>4T2014</c:v>
                </c:pt>
                <c:pt idx="10">
                  <c:v>1T2015</c:v>
                </c:pt>
                <c:pt idx="11">
                  <c:v>2T2015</c:v>
                </c:pt>
                <c:pt idx="12">
                  <c:v>3T2015</c:v>
                </c:pt>
                <c:pt idx="13">
                  <c:v>4T2015</c:v>
                </c:pt>
                <c:pt idx="14">
                  <c:v>1T2016</c:v>
                </c:pt>
                <c:pt idx="15">
                  <c:v>2T2016</c:v>
                </c:pt>
                <c:pt idx="16">
                  <c:v>3T2016</c:v>
                </c:pt>
                <c:pt idx="17">
                  <c:v>4T2016</c:v>
                </c:pt>
                <c:pt idx="18">
                  <c:v>1T2017</c:v>
                </c:pt>
                <c:pt idx="19">
                  <c:v>2T2017</c:v>
                </c:pt>
                <c:pt idx="20">
                  <c:v>3T2017</c:v>
                </c:pt>
                <c:pt idx="21">
                  <c:v>4T2017</c:v>
                </c:pt>
                <c:pt idx="22">
                  <c:v>1T2018</c:v>
                </c:pt>
                <c:pt idx="23">
                  <c:v>2T2018</c:v>
                </c:pt>
                <c:pt idx="24">
                  <c:v>3T2018</c:v>
                </c:pt>
                <c:pt idx="25">
                  <c:v>4T2018</c:v>
                </c:pt>
                <c:pt idx="26">
                  <c:v>1T2019</c:v>
                </c:pt>
                <c:pt idx="27">
                  <c:v>2T2019</c:v>
                </c:pt>
                <c:pt idx="28">
                  <c:v>3T2019</c:v>
                </c:pt>
                <c:pt idx="29">
                  <c:v>4T2019</c:v>
                </c:pt>
                <c:pt idx="30">
                  <c:v>1T2020</c:v>
                </c:pt>
                <c:pt idx="31">
                  <c:v>2T2020</c:v>
                </c:pt>
                <c:pt idx="32">
                  <c:v>3T2020</c:v>
                </c:pt>
                <c:pt idx="33">
                  <c:v>4T2020</c:v>
                </c:pt>
                <c:pt idx="34">
                  <c:v>1T2021</c:v>
                </c:pt>
                <c:pt idx="35">
                  <c:v>2T2021</c:v>
                </c:pt>
                <c:pt idx="36">
                  <c:v>3T2021</c:v>
                </c:pt>
                <c:pt idx="37">
                  <c:v>4T2021</c:v>
                </c:pt>
                <c:pt idx="38">
                  <c:v>1T2022</c:v>
                </c:pt>
                <c:pt idx="39">
                  <c:v>2T2022</c:v>
                </c:pt>
                <c:pt idx="40">
                  <c:v>3T2022</c:v>
                </c:pt>
                <c:pt idx="41">
                  <c:v>4T2022</c:v>
                </c:pt>
                <c:pt idx="42">
                  <c:v>1T2023</c:v>
                </c:pt>
                <c:pt idx="43">
                  <c:v>2T2023</c:v>
                </c:pt>
                <c:pt idx="44">
                  <c:v>3T2023</c:v>
                </c:pt>
                <c:pt idx="45">
                  <c:v>4T2023</c:v>
                </c:pt>
                <c:pt idx="46">
                  <c:v>1T2024</c:v>
                </c:pt>
              </c:strCache>
            </c:strRef>
          </c:cat>
          <c:val>
            <c:numRef>
              <c:f>Ans_Inscr!$B$4:$B$50</c:f>
              <c:numCache>
                <c:formatCode>0</c:formatCode>
                <c:ptCount val="47"/>
                <c:pt idx="0">
                  <c:v>448.65039896999997</c:v>
                </c:pt>
                <c:pt idx="1">
                  <c:v>452.98296373333329</c:v>
                </c:pt>
                <c:pt idx="2">
                  <c:v>460.92982321</c:v>
                </c:pt>
                <c:pt idx="3">
                  <c:v>473.89003129333332</c:v>
                </c:pt>
                <c:pt idx="4">
                  <c:v>484.86136886666668</c:v>
                </c:pt>
                <c:pt idx="5">
                  <c:v>495.64770879999998</c:v>
                </c:pt>
                <c:pt idx="6">
                  <c:v>507.24778772666667</c:v>
                </c:pt>
                <c:pt idx="7">
                  <c:v>518.3416229533334</c:v>
                </c:pt>
                <c:pt idx="8">
                  <c:v>527.30361198333333</c:v>
                </c:pt>
                <c:pt idx="9">
                  <c:v>534.04632899000001</c:v>
                </c:pt>
                <c:pt idx="10">
                  <c:v>542.72569392333332</c:v>
                </c:pt>
                <c:pt idx="11">
                  <c:v>551.90302364666661</c:v>
                </c:pt>
                <c:pt idx="12">
                  <c:v>566.78413413333328</c:v>
                </c:pt>
                <c:pt idx="13">
                  <c:v>573.88691329999995</c:v>
                </c:pt>
                <c:pt idx="14">
                  <c:v>581.29000694333342</c:v>
                </c:pt>
                <c:pt idx="15">
                  <c:v>581.71694072000003</c:v>
                </c:pt>
                <c:pt idx="16">
                  <c:v>577.06578132333334</c:v>
                </c:pt>
                <c:pt idx="17">
                  <c:v>578.91429091333339</c:v>
                </c:pt>
                <c:pt idx="18">
                  <c:v>580.20731338999997</c:v>
                </c:pt>
                <c:pt idx="19">
                  <c:v>585.09430772999997</c:v>
                </c:pt>
                <c:pt idx="20">
                  <c:v>595.31222760333333</c:v>
                </c:pt>
                <c:pt idx="21">
                  <c:v>605.46074239999996</c:v>
                </c:pt>
                <c:pt idx="22">
                  <c:v>612.61678004333339</c:v>
                </c:pt>
                <c:pt idx="23">
                  <c:v>620.98074130666669</c:v>
                </c:pt>
                <c:pt idx="24">
                  <c:v>627.53793721666671</c:v>
                </c:pt>
                <c:pt idx="25">
                  <c:v>635.70674443666667</c:v>
                </c:pt>
                <c:pt idx="26">
                  <c:v>641.09758720666662</c:v>
                </c:pt>
                <c:pt idx="27">
                  <c:v>645.77702589</c:v>
                </c:pt>
                <c:pt idx="28">
                  <c:v>646.30992855333341</c:v>
                </c:pt>
                <c:pt idx="29">
                  <c:v>651.28260787333329</c:v>
                </c:pt>
                <c:pt idx="30">
                  <c:v>650.76548365000008</c:v>
                </c:pt>
                <c:pt idx="31">
                  <c:v>644.6435671933333</c:v>
                </c:pt>
                <c:pt idx="32">
                  <c:v>662.27257148333331</c:v>
                </c:pt>
                <c:pt idx="33">
                  <c:v>673</c:v>
                </c:pt>
                <c:pt idx="34">
                  <c:v>679</c:v>
                </c:pt>
                <c:pt idx="35">
                  <c:v>686</c:v>
                </c:pt>
                <c:pt idx="36">
                  <c:v>690</c:v>
                </c:pt>
                <c:pt idx="37">
                  <c:v>694.14312214666654</c:v>
                </c:pt>
                <c:pt idx="38">
                  <c:v>694.59939041999996</c:v>
                </c:pt>
                <c:pt idx="39">
                  <c:v>688.85925954666664</c:v>
                </c:pt>
                <c:pt idx="40">
                  <c:v>673.84371300333339</c:v>
                </c:pt>
                <c:pt idx="41">
                  <c:v>665.32531138333331</c:v>
                </c:pt>
                <c:pt idx="42">
                  <c:v>657.07879097</c:v>
                </c:pt>
                <c:pt idx="43">
                  <c:v>652.99533009666675</c:v>
                </c:pt>
                <c:pt idx="44">
                  <c:v>643.17437054333334</c:v>
                </c:pt>
                <c:pt idx="45">
                  <c:v>636.21283305999998</c:v>
                </c:pt>
                <c:pt idx="46">
                  <c:v>634.94404455000006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A5-4345-A7D8-0E0964E55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54256"/>
        <c:axId val="198353864"/>
      </c:lineChart>
      <c:catAx>
        <c:axId val="198354256"/>
        <c:scaling>
          <c:orientation val="minMax"/>
          <c:min val="2"/>
        </c:scaling>
        <c:delete val="0"/>
        <c:axPos val="b"/>
        <c:numFmt formatCode="General" sourceLinked="1"/>
        <c:majorTickMark val="out"/>
        <c:minorTickMark val="none"/>
        <c:tickLblPos val="low"/>
        <c:spPr>
          <a:ln/>
        </c:spPr>
        <c:txPr>
          <a:bodyPr rot="-2700000" vert="horz"/>
          <a:lstStyle/>
          <a:p>
            <a:pPr>
              <a:defRPr sz="1300"/>
            </a:pPr>
            <a:endParaRPr lang="fr-FR"/>
          </a:p>
        </c:txPr>
        <c:crossAx val="198353864"/>
        <c:crosses val="autoZero"/>
        <c:auto val="1"/>
        <c:lblAlgn val="ctr"/>
        <c:lblOffset val="100"/>
        <c:tickLblSkip val="3"/>
        <c:tickMarkSkip val="4"/>
        <c:noMultiLvlLbl val="1"/>
      </c:catAx>
      <c:valAx>
        <c:axId val="198353864"/>
        <c:scaling>
          <c:orientation val="minMax"/>
          <c:min val="4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98354256"/>
        <c:crossesAt val="2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61111111111111"/>
          <c:y val="0.15509259259259259"/>
          <c:w val="0.70833333333333337"/>
          <c:h val="0.6712962962962962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3025080739899273"/>
                  <c:y val="-0.122365992736121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2B-4E57-B0CA-54D3CA08B1FB}"/>
                </c:ext>
              </c:extLst>
            </c:dLbl>
            <c:dLbl>
              <c:idx val="3"/>
              <c:layout>
                <c:manualLayout>
                  <c:x val="1.2309684523140269E-5"/>
                  <c:y val="-5.50417237235372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B2B-4E57-B0CA-54D3CA08B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'Ensemble frontaliers'!$A$3:$A$8</c:f>
              <c:strCache>
                <c:ptCount val="6"/>
                <c:pt idx="0">
                  <c:v>Luxembourg</c:v>
                </c:pt>
                <c:pt idx="1">
                  <c:v>Sarre</c:v>
                </c:pt>
                <c:pt idx="2">
                  <c:v>Rhénanie-Palatinat</c:v>
                </c:pt>
                <c:pt idx="3">
                  <c:v>Bade-Würtemberg</c:v>
                </c:pt>
                <c:pt idx="4">
                  <c:v>Wallonie</c:v>
                </c:pt>
                <c:pt idx="5">
                  <c:v>Suisse</c:v>
                </c:pt>
              </c:strCache>
            </c:strRef>
          </c:cat>
          <c:val>
            <c:numRef>
              <c:f>'Ensemble frontaliers'!$Y$3:$Y$8</c:f>
              <c:numCache>
                <c:formatCode>General</c:formatCode>
                <c:ptCount val="6"/>
                <c:pt idx="0">
                  <c:v>122883</c:v>
                </c:pt>
                <c:pt idx="1">
                  <c:v>14219</c:v>
                </c:pt>
                <c:pt idx="2">
                  <c:v>3832</c:v>
                </c:pt>
                <c:pt idx="3">
                  <c:v>22945</c:v>
                </c:pt>
                <c:pt idx="4">
                  <c:v>8239</c:v>
                </c:pt>
                <c:pt idx="5">
                  <c:v>40105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B-4E57-B0CA-54D3CA08B1F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0.66016</cdr:x>
      <cdr:y>0.18334</cdr:y>
    </cdr:from>
    <cdr:to>
      <cdr:x>0.85668</cdr:x>
      <cdr:y>0.24078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29093" y="1030410"/>
          <a:ext cx="1705466" cy="322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>
              <a:solidFill>
                <a:srgbClr val="6BB400"/>
              </a:solidFill>
              <a:latin typeface="Calibri Light" panose="020F0302020204030204" pitchFamily="34" charset="0"/>
            </a:rPr>
            <a:t>107,6</a:t>
          </a:r>
          <a:r>
            <a:rPr lang="fr-FR" sz="1400" b="1" baseline="0">
              <a:solidFill>
                <a:srgbClr val="6BB400"/>
              </a:solidFill>
              <a:latin typeface="Calibri Light" panose="020F0302020204030204" pitchFamily="34" charset="0"/>
            </a:rPr>
            <a:t> (Fév 2019)</a:t>
          </a:r>
          <a:endParaRPr lang="fr-FR" sz="1400" b="1">
            <a:solidFill>
              <a:srgbClr val="6BB400"/>
            </a:solidFill>
            <a:latin typeface="Calibri Light" panose="020F0302020204030204" pitchFamily="34" charset="0"/>
          </a:endParaRPr>
        </a:p>
      </cdr:txBody>
    </cdr:sp>
  </cdr:relSizeAnchor>
  <cdr:relSizeAnchor xmlns:cdr="http://schemas.openxmlformats.org/drawingml/2006/chartDrawing">
    <cdr:from>
      <cdr:x>0.04683</cdr:x>
      <cdr:y>0.24214</cdr:y>
    </cdr:from>
    <cdr:to>
      <cdr:x>0.28526</cdr:x>
      <cdr:y>0.29958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406372" y="1360832"/>
          <a:ext cx="2069174" cy="322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>
              <a:solidFill>
                <a:srgbClr val="6BB400"/>
              </a:solidFill>
              <a:latin typeface="Calibri Light" panose="020F0302020204030204" pitchFamily="34" charset="0"/>
            </a:rPr>
            <a:t>105,6</a:t>
          </a:r>
          <a:r>
            <a:rPr lang="fr-FR" sz="1400" b="1" baseline="0">
              <a:solidFill>
                <a:srgbClr val="6BB400"/>
              </a:solidFill>
              <a:latin typeface="Calibri Light" panose="020F0302020204030204" pitchFamily="34" charset="0"/>
            </a:rPr>
            <a:t>  (Mai 2008)</a:t>
          </a:r>
          <a:endParaRPr lang="fr-FR" sz="1400" b="1">
            <a:solidFill>
              <a:srgbClr val="6BB400"/>
            </a:solidFill>
            <a:latin typeface="Calibri Light" panose="020F0302020204030204" pitchFamily="34" charset="0"/>
          </a:endParaRPr>
        </a:p>
      </cdr:txBody>
    </cdr:sp>
  </cdr:relSizeAnchor>
  <cdr:relSizeAnchor xmlns:cdr="http://schemas.openxmlformats.org/drawingml/2006/chartDrawing">
    <cdr:from>
      <cdr:x>0.82967</cdr:x>
      <cdr:y>0.14282</cdr:y>
    </cdr:from>
    <cdr:to>
      <cdr:x>1</cdr:x>
      <cdr:y>0.20026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6788698" y="756791"/>
          <a:ext cx="1393710" cy="304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6BB400"/>
              </a:solidFill>
              <a:latin typeface="Calibri Light" panose="020F0302020204030204" pitchFamily="34" charset="0"/>
            </a:rPr>
            <a:t>110,2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6BB400"/>
              </a:solidFill>
              <a:latin typeface="Calibri Light" panose="020F0302020204030204" pitchFamily="34" charset="0"/>
            </a:rPr>
            <a:t>(Décembre</a:t>
          </a:r>
          <a:r>
            <a:rPr lang="fr-FR" sz="1400" b="1" baseline="0" dirty="0">
              <a:solidFill>
                <a:srgbClr val="6BB400"/>
              </a:solidFill>
              <a:latin typeface="Calibri Light" panose="020F0302020204030204" pitchFamily="34" charset="0"/>
            </a:rPr>
            <a:t> 2023)</a:t>
          </a:r>
          <a:endParaRPr lang="fr-FR" sz="1400" b="1" dirty="0">
            <a:solidFill>
              <a:srgbClr val="6BB400"/>
            </a:solidFill>
            <a:latin typeface="Calibri Light" panose="020F0302020204030204" pitchFamily="34" charset="0"/>
          </a:endParaRPr>
        </a:p>
      </cdr:txBody>
    </cdr:sp>
  </cdr:relSizeAnchor>
  <cdr:relSizeAnchor xmlns:cdr="http://schemas.openxmlformats.org/drawingml/2006/chartDrawing">
    <cdr:from>
      <cdr:x>0.72236</cdr:x>
      <cdr:y>0.82167</cdr:y>
    </cdr:from>
    <cdr:to>
      <cdr:x>0.82773</cdr:x>
      <cdr:y>0.98437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268851" y="4617863"/>
          <a:ext cx="914435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b="1">
              <a:solidFill>
                <a:srgbClr val="6BB40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90,2 (Avril 2020)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0.23889</cdr:x>
      <cdr:y>0.47266</cdr:y>
    </cdr:from>
    <cdr:to>
      <cdr:x>0.47222</cdr:x>
      <cdr:y>0.62543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92185" y="1254569"/>
          <a:ext cx="1066785" cy="405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300" b="1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rPr>
            <a:t>Grand Est</a:t>
          </a:r>
        </a:p>
      </cdr:txBody>
    </cdr:sp>
  </cdr:relSizeAnchor>
  <cdr:relSizeAnchor xmlns:cdr="http://schemas.openxmlformats.org/drawingml/2006/chartDrawing">
    <cdr:from>
      <cdr:x>0.44583</cdr:x>
      <cdr:y>0.15105</cdr:y>
    </cdr:from>
    <cdr:to>
      <cdr:x>0.81875</cdr:x>
      <cdr:y>0.30035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038335" y="414360"/>
          <a:ext cx="1704990" cy="409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300" b="1" dirty="0">
              <a:solidFill>
                <a:schemeClr val="accent2"/>
              </a:solidFill>
              <a:latin typeface="Calibri Light" panose="020F0302020204030204" pitchFamily="34" charset="0"/>
            </a:rPr>
            <a:t>France métropolitaine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0.68644</cdr:x>
      <cdr:y>0.13666</cdr:y>
    </cdr:from>
    <cdr:to>
      <cdr:x>0.82627</cdr:x>
      <cdr:y>0.24152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730181" y="392166"/>
          <a:ext cx="556147" cy="300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b="1">
              <a:solidFill>
                <a:schemeClr val="accen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Grand Est</a:t>
          </a:r>
        </a:p>
      </cdr:txBody>
    </cdr:sp>
  </cdr:relSizeAnchor>
  <cdr:relSizeAnchor xmlns:cdr="http://schemas.openxmlformats.org/drawingml/2006/chartDrawing">
    <cdr:from>
      <cdr:x>0.4197</cdr:x>
      <cdr:y>0.23008</cdr:y>
    </cdr:from>
    <cdr:to>
      <cdr:x>0.56147</cdr:x>
      <cdr:y>0.33156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669273" y="660246"/>
          <a:ext cx="563863" cy="291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b="1">
              <a:solidFill>
                <a:schemeClr val="accent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France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0.47063</cdr:x>
      <cdr:y>0.70311</cdr:y>
    </cdr:from>
    <cdr:to>
      <cdr:x>0.86514</cdr:x>
      <cdr:y>0.78867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301162" y="2116285"/>
          <a:ext cx="1928957" cy="257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fr-FR" sz="1100" b="1">
              <a:solidFill>
                <a:schemeClr val="bg1"/>
              </a:solidFill>
              <a:latin typeface="Calibri Light" panose="020F0302020204030204" pitchFamily="34" charset="0"/>
              <a:ea typeface="Ebrima" panose="02000000000000000000" pitchFamily="2" charset="0"/>
              <a:cs typeface="Ebrima" panose="02000000000000000000" pitchFamily="2" charset="0"/>
            </a:rPr>
            <a:t>Sociétés</a:t>
          </a:r>
          <a:endParaRPr lang="fr-FR" sz="1000" b="1">
            <a:solidFill>
              <a:schemeClr val="bg1"/>
            </a:solidFill>
            <a:latin typeface="Calibri Light" panose="020F0302020204030204" pitchFamily="34" charset="0"/>
            <a:ea typeface="Ebrima" panose="02000000000000000000" pitchFamily="2" charset="0"/>
            <a:cs typeface="Ebrima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0.48764</cdr:x>
      <cdr:y>0.57916</cdr:y>
    </cdr:from>
    <cdr:to>
      <cdr:x>0.89119</cdr:x>
      <cdr:y>0.76643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384324" y="1743217"/>
          <a:ext cx="1973158" cy="563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fr-FR" sz="1100" b="1" baseline="0">
              <a:solidFill>
                <a:schemeClr val="bg1"/>
              </a:solidFill>
              <a:latin typeface="Calibri Light" panose="020F0302020204030204" pitchFamily="34" charset="0"/>
              <a:ea typeface="Ebrima" panose="02000000000000000000" pitchFamily="2" charset="0"/>
              <a:cs typeface="Ebrima" panose="02000000000000000000" pitchFamily="2" charset="0"/>
            </a:rPr>
            <a:t>Entreprises individuelles</a:t>
          </a:r>
          <a:endParaRPr lang="fr-FR" sz="1100" b="1">
            <a:solidFill>
              <a:schemeClr val="bg1"/>
            </a:solidFill>
            <a:latin typeface="Calibri Light" panose="020F0302020204030204" pitchFamily="34" charset="0"/>
            <a:ea typeface="Ebrima" panose="02000000000000000000" pitchFamily="2" charset="0"/>
            <a:cs typeface="Ebrima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0.50527</cdr:x>
      <cdr:y>0.45946</cdr:y>
    </cdr:from>
    <cdr:to>
      <cdr:x>0.90364</cdr:x>
      <cdr:y>0.54503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470531" y="1382919"/>
          <a:ext cx="1947830" cy="257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fr-FR" sz="1100" b="1">
              <a:solidFill>
                <a:schemeClr val="bg1"/>
              </a:solidFill>
              <a:latin typeface="Calibri Light" panose="020F0302020204030204" pitchFamily="34" charset="0"/>
              <a:ea typeface="Ebrima" panose="02000000000000000000" pitchFamily="2" charset="0"/>
              <a:cs typeface="Ebrima" panose="02000000000000000000" pitchFamily="2" charset="0"/>
            </a:rPr>
            <a:t>Micro-entreprises</a:t>
          </a:r>
          <a:endParaRPr lang="fr-FR" sz="1000" b="1">
            <a:solidFill>
              <a:schemeClr val="bg1"/>
            </a:solidFill>
            <a:latin typeface="Calibri Light" panose="020F0302020204030204" pitchFamily="34" charset="0"/>
            <a:ea typeface="Ebrima" panose="02000000000000000000" pitchFamily="2" charset="0"/>
            <a:cs typeface="Ebrima" panose="02000000000000000000" pitchFamily="2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0.65951</cdr:x>
      <cdr:y>0.05763</cdr:y>
    </cdr:from>
    <cdr:to>
      <cdr:x>0.83487</cdr:x>
      <cdr:y>0.1505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682501" y="183839"/>
          <a:ext cx="713262" cy="2962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>
              <a:solidFill>
                <a:schemeClr val="tx2"/>
              </a:solidFill>
              <a:latin typeface="Calibri Light" panose="020F0302020204030204" pitchFamily="34" charset="0"/>
              <a:ea typeface="Ebrima" panose="02000000000000000000" pitchFamily="2" charset="0"/>
              <a:cs typeface="Ebrima" panose="02000000000000000000" pitchFamily="2" charset="0"/>
            </a:rPr>
            <a:t>Grand</a:t>
          </a:r>
          <a:r>
            <a:rPr lang="fr-FR" sz="1800" b="1" baseline="0" dirty="0">
              <a:solidFill>
                <a:schemeClr val="tx2"/>
              </a:solidFill>
              <a:latin typeface="Calibri Light" panose="020F0302020204030204" pitchFamily="34" charset="0"/>
              <a:ea typeface="Ebrima" panose="02000000000000000000" pitchFamily="2" charset="0"/>
              <a:cs typeface="Ebrima" panose="02000000000000000000" pitchFamily="2" charset="0"/>
            </a:rPr>
            <a:t> Est</a:t>
          </a:r>
          <a:endParaRPr lang="fr-FR" sz="1800" b="1" dirty="0">
            <a:solidFill>
              <a:schemeClr val="tx2"/>
            </a:solidFill>
            <a:latin typeface="Calibri Light" panose="020F0302020204030204" pitchFamily="34" charset="0"/>
            <a:ea typeface="Ebrima" panose="02000000000000000000" pitchFamily="2" charset="0"/>
            <a:cs typeface="Ebrima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0.70311</cdr:x>
      <cdr:y>0.33967</cdr:y>
    </cdr:from>
    <cdr:to>
      <cdr:x>0.87847</cdr:x>
      <cdr:y>0.56826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859844" y="1083468"/>
          <a:ext cx="713262" cy="729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>
              <a:solidFill>
                <a:srgbClr val="C00000"/>
              </a:solidFill>
              <a:latin typeface="Calibri Light" panose="020F0302020204030204" pitchFamily="34" charset="0"/>
              <a:ea typeface="Ebrima" panose="02000000000000000000" pitchFamily="2" charset="0"/>
              <a:cs typeface="Ebrima" panose="02000000000000000000" pitchFamily="2" charset="0"/>
            </a:rPr>
            <a:t>France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26D988-F936-4D72-9A6B-075F705C5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3D116-FD67-4458-BA1C-BD90B0753D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90006-1C8A-49AA-AA04-5F29A9BB71BF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63B6F7-5CC6-445B-8FA3-EFFB27CEB2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4516B5-F87B-41B2-94AE-B5E362F3A0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D2840-7E51-4B9A-8626-519859304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623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52C5B-0693-4912-9C8C-1A5D97948A33}" type="datetime1">
              <a:rPr lang="fr-FR" smtClean="0"/>
              <a:pPr/>
              <a:t>03/06/2024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  <a:noFill/>
        </p:spPr>
        <p:txBody>
          <a:bodyPr rtlCol="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Cliquez pour modifier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0CF9EBEE-3BFE-4173-9A36-D5064EA2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30818" y="6292334"/>
            <a:ext cx="1522982" cy="182880"/>
          </a:xfrm>
        </p:spPr>
        <p:txBody>
          <a:bodyPr/>
          <a:lstStyle/>
          <a:p>
            <a:r>
              <a:rPr lang="fr-FR"/>
              <a:t>Jeudi 8 janvier 2021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F8B3CF6A-2A90-4150-A0E5-1708F06729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524874" y="6294120"/>
            <a:ext cx="1236093" cy="181094"/>
          </a:xfrm>
        </p:spPr>
        <p:txBody>
          <a:bodyPr/>
          <a:lstStyle/>
          <a:p>
            <a:r>
              <a:rPr lang="fr-FR"/>
              <a:t>Séance plénière du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522C6BF5-A6CD-48BF-B7EA-5F4387A410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687ADE-BAA9-634F-96B8-ACF4EE9BD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Cliquez pour modifier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25DC2DDF-BADD-4E67-B62D-D641B507218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30818" y="6292334"/>
            <a:ext cx="1522982" cy="182880"/>
          </a:xfrm>
        </p:spPr>
        <p:txBody>
          <a:bodyPr/>
          <a:lstStyle/>
          <a:p>
            <a:r>
              <a:rPr lang="fr-FR"/>
              <a:t>Jeudi 8 janvier 2021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0AD06A69-904F-45E0-85E7-B412994483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524874" y="6294120"/>
            <a:ext cx="1236093" cy="181094"/>
          </a:xfrm>
        </p:spPr>
        <p:txBody>
          <a:bodyPr/>
          <a:lstStyle/>
          <a:p>
            <a:r>
              <a:rPr lang="fr-FR"/>
              <a:t>Séance plénière du</a:t>
            </a:r>
            <a:endParaRPr lang="fr-FR" dirty="0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F0A147E6-F946-4CC8-85AC-3FF519A1C8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EE256F0A-60C2-46B9-9751-755B6C9121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30818" y="6292334"/>
            <a:ext cx="1522982" cy="182880"/>
          </a:xfrm>
        </p:spPr>
        <p:txBody>
          <a:bodyPr/>
          <a:lstStyle/>
          <a:p>
            <a:r>
              <a:rPr lang="fr-FR"/>
              <a:t>Jeudi 8 janvier 2021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9823DD91-68E0-45E9-AECF-1DC23B4E93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524874" y="6294120"/>
            <a:ext cx="1236093" cy="181094"/>
          </a:xfrm>
        </p:spPr>
        <p:txBody>
          <a:bodyPr/>
          <a:lstStyle/>
          <a:p>
            <a:r>
              <a:rPr lang="fr-FR"/>
              <a:t>Séance plénière du</a:t>
            </a:r>
            <a:endParaRPr lang="fr-FR" dirty="0"/>
          </a:p>
        </p:txBody>
      </p:sp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F8BD228B-BDDA-49D7-9ECF-C4A291B639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04C428-DAA9-4092-91B8-8B57EE896D63}"/>
              </a:ext>
            </a:extLst>
          </p:cNvPr>
          <p:cNvSpPr/>
          <p:nvPr userDrawn="1"/>
        </p:nvSpPr>
        <p:spPr>
          <a:xfrm>
            <a:off x="7353300" y="999068"/>
            <a:ext cx="4838700" cy="4855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7" name="Espace réservé d’image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8" name="Espace réservé d’image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9" name="Espace réservé d’image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0" name="Espace réservé d’image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22" name="Espace réservé de la date 2">
            <a:extLst>
              <a:ext uri="{FF2B5EF4-FFF2-40B4-BE49-F238E27FC236}">
                <a16:creationId xmlns:a16="http://schemas.microsoft.com/office/drawing/2014/main" id="{24A1A714-482E-4F60-9855-279FAC344342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830818" y="6292334"/>
            <a:ext cx="1522982" cy="182880"/>
          </a:xfrm>
        </p:spPr>
        <p:txBody>
          <a:bodyPr/>
          <a:lstStyle/>
          <a:p>
            <a:r>
              <a:rPr lang="fr-FR"/>
              <a:t>Jeudi 8 janvier 2021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0921F85-82D1-435B-829E-E080715E8B5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524874" y="6294120"/>
            <a:ext cx="1236093" cy="181094"/>
          </a:xfrm>
        </p:spPr>
        <p:txBody>
          <a:bodyPr/>
          <a:lstStyle/>
          <a:p>
            <a:r>
              <a:rPr lang="fr-FR"/>
              <a:t>Séance plénière du</a:t>
            </a:r>
            <a:endParaRPr lang="fr-FR" dirty="0"/>
          </a:p>
        </p:txBody>
      </p:sp>
      <p:sp>
        <p:nvSpPr>
          <p:cNvPr id="24" name="Espace réservé du numéro de diapositive 4">
            <a:extLst>
              <a:ext uri="{FF2B5EF4-FFF2-40B4-BE49-F238E27FC236}">
                <a16:creationId xmlns:a16="http://schemas.microsoft.com/office/drawing/2014/main" id="{513EAB99-3834-4391-AE64-9FF4475280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377" y="382030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 dirty="0"/>
              <a:t>Cliquez pour modifier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941616" y="1344222"/>
            <a:ext cx="1012569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10190470" cy="371466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2881117"/>
            <a:ext cx="10190470" cy="145580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20" name="Espace réservé du numéro de diapositive 4">
            <a:extLst>
              <a:ext uri="{FF2B5EF4-FFF2-40B4-BE49-F238E27FC236}">
                <a16:creationId xmlns:a16="http://schemas.microsoft.com/office/drawing/2014/main" id="{5A921B91-2119-4512-943E-018ED3E0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641" y="46491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 dirty="0"/>
              <a:t>Cliquez pour modifier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01365" y="1018869"/>
            <a:ext cx="1012569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40BB504A-0A95-49FD-AD78-C4493AE5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30818" y="6292334"/>
            <a:ext cx="1522982" cy="182880"/>
          </a:xfrm>
        </p:spPr>
        <p:txBody>
          <a:bodyPr/>
          <a:lstStyle/>
          <a:p>
            <a:r>
              <a:rPr lang="fr-FR"/>
              <a:t>Jeudi 8 janvier 2021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Espace réservé du pied de page 3">
            <a:extLst>
              <a:ext uri="{FF2B5EF4-FFF2-40B4-BE49-F238E27FC236}">
                <a16:creationId xmlns:a16="http://schemas.microsoft.com/office/drawing/2014/main" id="{6C1CDB62-A8B5-4BBB-95DA-38A6E98665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524874" y="6294120"/>
            <a:ext cx="1236093" cy="181094"/>
          </a:xfrm>
        </p:spPr>
        <p:txBody>
          <a:bodyPr/>
          <a:lstStyle/>
          <a:p>
            <a:r>
              <a:rPr lang="fr-FR"/>
              <a:t>Séance plénière du</a:t>
            </a:r>
            <a:endParaRPr lang="fr-FR" dirty="0"/>
          </a:p>
        </p:txBody>
      </p:sp>
      <p:sp>
        <p:nvSpPr>
          <p:cNvPr id="20" name="Espace réservé du numéro de diapositive 4">
            <a:extLst>
              <a:ext uri="{FF2B5EF4-FFF2-40B4-BE49-F238E27FC236}">
                <a16:creationId xmlns:a16="http://schemas.microsoft.com/office/drawing/2014/main" id="{C135FBAF-B2C6-4E00-B8BF-11531B2A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9D8A02DE-5D19-4688-8CD0-87F54333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30818" y="6292334"/>
            <a:ext cx="1522982" cy="182880"/>
          </a:xfrm>
        </p:spPr>
        <p:txBody>
          <a:bodyPr/>
          <a:lstStyle/>
          <a:p>
            <a:r>
              <a:rPr lang="fr-FR"/>
              <a:t>Jeudi 8 janvier 2021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87C92F06-608F-446A-BC46-D4D3564B5C7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524874" y="6294120"/>
            <a:ext cx="1236093" cy="181094"/>
          </a:xfrm>
        </p:spPr>
        <p:txBody>
          <a:bodyPr/>
          <a:lstStyle/>
          <a:p>
            <a:r>
              <a:rPr lang="fr-FR"/>
              <a:t>Séance plénière du</a:t>
            </a:r>
            <a:endParaRPr lang="fr-FR" dirty="0"/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7AA42EB6-0F84-410E-A1EC-295AF4F5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 dirty="0"/>
              <a:t>Cliquez pour modifier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21924"/>
            <a:ext cx="10125694" cy="298836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AAC05022-A73D-4124-A198-061FFCF1B95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830818" y="6292334"/>
            <a:ext cx="1522982" cy="182880"/>
          </a:xfrm>
        </p:spPr>
        <p:txBody>
          <a:bodyPr/>
          <a:lstStyle/>
          <a:p>
            <a:r>
              <a:rPr lang="fr-FR"/>
              <a:t>Jeudi 8 janvier 2021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7358423F-5C7E-40BF-9220-25148C6E0C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524874" y="6294120"/>
            <a:ext cx="1236093" cy="181094"/>
          </a:xfrm>
        </p:spPr>
        <p:txBody>
          <a:bodyPr/>
          <a:lstStyle/>
          <a:p>
            <a:r>
              <a:rPr lang="fr-FR"/>
              <a:t>Séance plénière du</a:t>
            </a:r>
            <a:endParaRPr lang="fr-FR" dirty="0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073410AA-5745-469C-9764-F77DF2BF92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9" name="Espace réservé du contenu 13">
            <a:extLst>
              <a:ext uri="{FF2B5EF4-FFF2-40B4-BE49-F238E27FC236}">
                <a16:creationId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F6A5F4CF-6056-4F0B-8933-EA1BB8A48C9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830818" y="6292334"/>
            <a:ext cx="1522982" cy="182880"/>
          </a:xfrm>
        </p:spPr>
        <p:txBody>
          <a:bodyPr/>
          <a:lstStyle/>
          <a:p>
            <a:r>
              <a:rPr lang="fr-FR"/>
              <a:t>Jeudi 8 janvier 2021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68B28C0E-B005-461E-A602-399F8B82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24874" y="6294120"/>
            <a:ext cx="1236093" cy="181094"/>
          </a:xfrm>
        </p:spPr>
        <p:txBody>
          <a:bodyPr/>
          <a:lstStyle/>
          <a:p>
            <a:r>
              <a:rPr lang="fr-FR"/>
              <a:t>Séance plénière du</a:t>
            </a:r>
            <a:endParaRPr lang="fr-FR" dirty="0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A3D54462-6568-4383-A58A-53CE8B3E5B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8D85297-C50C-4803-9504-CC319FF14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/>
              <a:t>Jeudi 8 janvier 2021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F83632E5-3408-4605-91B1-3ECCB2E68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24874" y="6294120"/>
            <a:ext cx="1236093" cy="18109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Séance plénière du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FCD757CB-7A72-4D3F-A509-00A512E09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61C78A2-F801-42C9-9D70-F4B57E41E1E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159500"/>
            <a:ext cx="1056826" cy="3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60" r:id="rId4"/>
    <p:sldLayoutId id="2147483675" r:id="rId5"/>
    <p:sldLayoutId id="2147483679" r:id="rId6"/>
    <p:sldLayoutId id="2147483680" r:id="rId7"/>
    <p:sldLayoutId id="2147483681" r:id="rId8"/>
    <p:sldLayoutId id="2147483684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Nicolas.BRIZION@grandest.fr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75E1FBA-5FEC-42F4-A07C-1C49C157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63" y="0"/>
            <a:ext cx="7805737" cy="2113466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Point sur la Conjoncture Economique et Sociale de la région Grand Est </a:t>
            </a:r>
            <a:br>
              <a:rPr lang="fr-FR" sz="3600" dirty="0" smtClean="0">
                <a:solidFill>
                  <a:schemeClr val="tx1"/>
                </a:solidFill>
              </a:rPr>
            </a:br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</a:rPr>
              <a:t>22</a:t>
            </a:r>
            <a:r>
              <a:rPr lang="fr-FR" sz="3600" baseline="30000" dirty="0" smtClean="0">
                <a:solidFill>
                  <a:schemeClr val="accent3">
                    <a:lumMod val="75000"/>
                  </a:schemeClr>
                </a:solidFill>
              </a:rPr>
              <a:t>ème</a:t>
            </a:r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</a:rPr>
              <a:t> tableau de bord du CESER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6904" y="235200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Exo" panose="02000503000000000000" pitchFamily="50" charset="0"/>
              </a:rPr>
              <a:t>Cycle de conférences de presse </a:t>
            </a:r>
          </a:p>
          <a:p>
            <a:pPr algn="ctr"/>
            <a:r>
              <a:rPr lang="fr-FR" sz="2400" b="1" dirty="0" smtClean="0">
                <a:latin typeface="Exo" panose="02000503000000000000" pitchFamily="50" charset="0"/>
              </a:rPr>
              <a:t>5 Juin – Metz</a:t>
            </a:r>
          </a:p>
          <a:p>
            <a:pPr lvl="0" algn="ctr"/>
            <a:r>
              <a:rPr lang="fr-FR" sz="2400" b="1" dirty="0" smtClean="0">
                <a:solidFill>
                  <a:srgbClr val="FFFFFF"/>
                </a:solidFill>
                <a:latin typeface="Exo" panose="02000503000000000000" pitchFamily="50" charset="0"/>
              </a:rPr>
              <a:t>7 Juin – Châlons-en-Champagne</a:t>
            </a:r>
            <a:endParaRPr lang="fr-FR" sz="2400" b="1" dirty="0">
              <a:solidFill>
                <a:srgbClr val="FFFFFF"/>
              </a:solidFill>
              <a:latin typeface="Exo" panose="02000503000000000000" pitchFamily="50" charset="0"/>
            </a:endParaRPr>
          </a:p>
          <a:p>
            <a:pPr lvl="0" algn="ctr"/>
            <a:r>
              <a:rPr lang="fr-FR" sz="2400" b="1" dirty="0" smtClean="0">
                <a:solidFill>
                  <a:srgbClr val="FFFFFF"/>
                </a:solidFill>
                <a:latin typeface="Exo" panose="02000503000000000000" pitchFamily="50" charset="0"/>
              </a:rPr>
              <a:t>11 Juin– Strasbourg</a:t>
            </a:r>
            <a:endParaRPr lang="fr-FR" sz="2400" b="1" dirty="0">
              <a:solidFill>
                <a:srgbClr val="FFFFFF"/>
              </a:solidFill>
              <a:latin typeface="Exo" panose="02000503000000000000" pitchFamily="50" charset="0"/>
            </a:endParaRPr>
          </a:p>
          <a:p>
            <a:pPr algn="ctr"/>
            <a:endParaRPr lang="fr-FR" sz="2400" b="1" dirty="0">
              <a:latin typeface="Exo" panose="02000503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" y="4363535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Exo" panose="02000503000000000000" pitchFamily="50" charset="0"/>
              </a:rPr>
              <a:t>Marie-Claude BRIET-CLEMONT</a:t>
            </a:r>
            <a:r>
              <a:rPr lang="fr-FR" sz="2400" dirty="0" smtClean="0">
                <a:latin typeface="Exo" panose="02000503000000000000" pitchFamily="50" charset="0"/>
              </a:rPr>
              <a:t>, Présidente </a:t>
            </a:r>
            <a:r>
              <a:rPr lang="fr-FR" sz="2400" dirty="0">
                <a:latin typeface="Exo" panose="02000503000000000000" pitchFamily="50" charset="0"/>
              </a:rPr>
              <a:t>du CESER Grand </a:t>
            </a:r>
            <a:r>
              <a:rPr lang="fr-FR" sz="2400" dirty="0" smtClean="0">
                <a:latin typeface="Exo" panose="02000503000000000000" pitchFamily="50" charset="0"/>
              </a:rPr>
              <a:t>Est</a:t>
            </a:r>
          </a:p>
          <a:p>
            <a:pPr algn="ctr"/>
            <a:r>
              <a:rPr lang="fr-FR" sz="2400" b="1" dirty="0" smtClean="0">
                <a:latin typeface="Exo" panose="02000503000000000000" pitchFamily="50" charset="0"/>
              </a:rPr>
              <a:t>Jean-Paul NOLLET</a:t>
            </a:r>
            <a:r>
              <a:rPr lang="fr-FR" sz="2400" dirty="0" smtClean="0">
                <a:latin typeface="Exo" panose="02000503000000000000" pitchFamily="50" charset="0"/>
              </a:rPr>
              <a:t>, </a:t>
            </a:r>
            <a:r>
              <a:rPr lang="fr-FR" sz="2400" dirty="0">
                <a:latin typeface="Exo" panose="02000503000000000000" pitchFamily="50" charset="0"/>
              </a:rPr>
              <a:t>Président du Groupe de Travail Conjoncture du CESER</a:t>
            </a:r>
          </a:p>
          <a:p>
            <a:pPr algn="ctr"/>
            <a:r>
              <a:rPr lang="fr-FR" sz="2400" b="1" dirty="0">
                <a:latin typeface="Exo" panose="02000503000000000000" pitchFamily="50" charset="0"/>
              </a:rPr>
              <a:t>Nicolas BRIZION</a:t>
            </a:r>
            <a:r>
              <a:rPr lang="fr-FR" sz="2400" dirty="0">
                <a:latin typeface="Exo" panose="02000503000000000000" pitchFamily="50" charset="0"/>
              </a:rPr>
              <a:t>, chargé de mission</a:t>
            </a:r>
          </a:p>
        </p:txBody>
      </p:sp>
    </p:spTree>
    <p:extLst>
      <p:ext uri="{BB962C8B-B14F-4D97-AF65-F5344CB8AC3E}">
        <p14:creationId xmlns:p14="http://schemas.microsoft.com/office/powerpoint/2010/main" val="1898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4131806-19ED-4321-B929-D132F388CCA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1885" y="1134999"/>
            <a:ext cx="11877633" cy="2162410"/>
          </a:xfrm>
        </p:spPr>
        <p:txBody>
          <a:bodyPr rtlCol="0"/>
          <a:lstStyle/>
          <a:p>
            <a:pPr>
              <a:spcBef>
                <a:spcPts val="400"/>
              </a:spcBef>
            </a:pPr>
            <a:r>
              <a:rPr lang="fr-FR" sz="1700" dirty="0" smtClean="0"/>
              <a:t>1 250 demandeurs d’emploi de moins sur un an (- 50 000 les deux années précédentes), mais augmentation au 1</a:t>
            </a:r>
            <a:r>
              <a:rPr lang="fr-FR" sz="1700" baseline="30000" dirty="0" smtClean="0"/>
              <a:t>er</a:t>
            </a:r>
            <a:r>
              <a:rPr lang="fr-FR" sz="1700" dirty="0" smtClean="0"/>
              <a:t> trimestre 2024avec 411 280 inscrits (235 600 catégorie A)</a:t>
            </a:r>
          </a:p>
          <a:p>
            <a:pPr>
              <a:spcBef>
                <a:spcPts val="400"/>
              </a:spcBef>
            </a:pPr>
            <a:r>
              <a:rPr lang="fr-FR" sz="1700" dirty="0" smtClean="0"/>
              <a:t>Après avoir baissé fortement en 2021, l’inversion de tendance pour les jeunes se confirment : +5,3% sur un an</a:t>
            </a:r>
          </a:p>
          <a:p>
            <a:pPr>
              <a:spcBef>
                <a:spcPts val="400"/>
              </a:spcBef>
            </a:pPr>
            <a:r>
              <a:rPr lang="fr-FR" sz="1700" dirty="0" smtClean="0"/>
              <a:t>Stabilité pour les + de 50 ans, après deux ans de baisse durable (une première depuis 2008)</a:t>
            </a:r>
          </a:p>
          <a:p>
            <a:pPr>
              <a:spcBef>
                <a:spcPts val="400"/>
              </a:spcBef>
            </a:pPr>
            <a:r>
              <a:rPr lang="fr-FR" sz="1700" dirty="0" smtClean="0"/>
              <a:t>Une situation globalement plus favorable pour les femmes (-0,9% sur un an) que pour les hommes (+0,4%)</a:t>
            </a:r>
          </a:p>
          <a:p>
            <a:pPr>
              <a:spcBef>
                <a:spcPts val="400"/>
              </a:spcBef>
            </a:pPr>
            <a:r>
              <a:rPr lang="fr-FR" sz="1700" dirty="0" smtClean="0"/>
              <a:t>53 000 demandeurs d’emploi longue durée (&gt; 1 an) de moins en trois ans. L’ancienneté moyenne d’inscription à France Travail passe de 695 jours à 635 en deux ans</a:t>
            </a: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AA18C7A1-011A-4FEA-A41B-9E6820C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03" y="106330"/>
            <a:ext cx="12363641" cy="645284"/>
          </a:xfrm>
        </p:spPr>
        <p:txBody>
          <a:bodyPr rtlCol="0"/>
          <a:lstStyle/>
          <a:p>
            <a:r>
              <a:rPr lang="fr-FR" sz="3400" dirty="0"/>
              <a:t>9</a:t>
            </a:r>
            <a:r>
              <a:rPr lang="fr-FR" sz="3400" dirty="0" smtClean="0"/>
              <a:t> – Demandeurs d’emploi et ancienneté moyenne à France Travail</a:t>
            </a:r>
            <a:endParaRPr lang="fr-FR" sz="3400" dirty="0"/>
          </a:p>
        </p:txBody>
      </p:sp>
      <p:sp>
        <p:nvSpPr>
          <p:cNvPr id="5" name="Rectangle 4"/>
          <p:cNvSpPr/>
          <p:nvPr/>
        </p:nvSpPr>
        <p:spPr>
          <a:xfrm>
            <a:off x="1536206" y="6051764"/>
            <a:ext cx="45744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211D1E"/>
                </a:solidFill>
                <a:latin typeface="Calibri" panose="020F0502020204030204" pitchFamily="34" charset="0"/>
              </a:rPr>
              <a:t>Evolution du nombre de demandeurs d’emploi </a:t>
            </a:r>
            <a:r>
              <a:rPr lang="fr-FR" sz="1600" dirty="0" smtClean="0">
                <a:solidFill>
                  <a:srgbClr val="211D1E"/>
                </a:solidFill>
                <a:latin typeface="Calibri" panose="020F0502020204030204" pitchFamily="34" charset="0"/>
              </a:rPr>
              <a:t>dans le Grand Est </a:t>
            </a:r>
          </a:p>
          <a:p>
            <a:pPr algn="ctr"/>
            <a:r>
              <a:rPr lang="fr-FR" sz="1200" dirty="0" smtClean="0">
                <a:solidFill>
                  <a:srgbClr val="211D1E"/>
                </a:solidFill>
                <a:latin typeface="Calibri" panose="020F0502020204030204" pitchFamily="34" charset="0"/>
              </a:rPr>
              <a:t>Source France Travail</a:t>
            </a:r>
            <a:endParaRPr lang="fr-FR" sz="2800" dirty="0"/>
          </a:p>
        </p:txBody>
      </p:sp>
      <p:sp>
        <p:nvSpPr>
          <p:cNvPr id="17" name="Rectangle 16"/>
          <p:cNvSpPr/>
          <p:nvPr/>
        </p:nvSpPr>
        <p:spPr>
          <a:xfrm>
            <a:off x="6779547" y="6027003"/>
            <a:ext cx="4459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211D1E"/>
                </a:solidFill>
                <a:latin typeface="Calibri" panose="020F0502020204030204" pitchFamily="34" charset="0"/>
              </a:rPr>
              <a:t>Ancienneté moyenne d’inscription à France Travail, en jours</a:t>
            </a:r>
          </a:p>
          <a:p>
            <a:pPr algn="ctr"/>
            <a:r>
              <a:rPr lang="fr-FR" sz="1200" dirty="0" smtClean="0">
                <a:solidFill>
                  <a:srgbClr val="211D1E"/>
                </a:solidFill>
                <a:latin typeface="Calibri" panose="020F0502020204030204" pitchFamily="34" charset="0"/>
              </a:rPr>
              <a:t>Source France Travail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9955598" y="397140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186 960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450" y="3045801"/>
            <a:ext cx="3877392" cy="2981202"/>
          </a:xfrm>
          <a:prstGeom prst="rect">
            <a:avLst/>
          </a:prstGeom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196857"/>
              </p:ext>
            </p:extLst>
          </p:nvPr>
        </p:nvGraphicFramePr>
        <p:xfrm>
          <a:off x="6916466" y="2861962"/>
          <a:ext cx="4067418" cy="318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09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73A7F9-AD85-4023-883F-60B4C8C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11</a:t>
            </a:fld>
            <a:endParaRPr lang="fr-FR" noProof="0"/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33959312-B251-4103-B56A-EB6E5ED7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77" y="1108443"/>
            <a:ext cx="6294368" cy="2770732"/>
          </a:xfrm>
        </p:spPr>
        <p:txBody>
          <a:bodyPr rtlCol="0"/>
          <a:lstStyle/>
          <a:p>
            <a:pPr algn="just"/>
            <a:r>
              <a:rPr lang="fr-FR" dirty="0" smtClean="0"/>
              <a:t>Le palier des 200 000 travailleurs frontalier a été atteint fin 2021, après la forte reprise de l’emploi post Covid-19, puis celui des 210 000 dès la fin de l’année 2022</a:t>
            </a:r>
          </a:p>
          <a:p>
            <a:pPr algn="just"/>
            <a:r>
              <a:rPr lang="fr-FR" dirty="0" smtClean="0"/>
              <a:t>Depuis, légère accalmie, </a:t>
            </a:r>
            <a:r>
              <a:rPr lang="fr-FR" dirty="0" smtClean="0"/>
              <a:t>avec </a:t>
            </a:r>
            <a:r>
              <a:rPr lang="fr-FR" dirty="0" smtClean="0"/>
              <a:t>« seulement » 3700 nouveaux frontaliers </a:t>
            </a:r>
            <a:r>
              <a:rPr lang="fr-FR" dirty="0" smtClean="0"/>
              <a:t>en 2023 </a:t>
            </a:r>
            <a:r>
              <a:rPr lang="fr-FR" dirty="0" smtClean="0"/>
              <a:t>(3 </a:t>
            </a:r>
            <a:r>
              <a:rPr lang="fr-FR" dirty="0" smtClean="0"/>
              <a:t>200 vers le Luxembourg, 500 en Suisse)</a:t>
            </a:r>
          </a:p>
          <a:p>
            <a:pPr algn="just"/>
            <a:r>
              <a:rPr lang="fr-FR" dirty="0" smtClean="0"/>
              <a:t>213 840 navetteurs au total dans le Grand Est, dont 124 000 vers le Grand Duché (ils étaient moitié moins en 2006)</a:t>
            </a:r>
          </a:p>
          <a:p>
            <a:pPr algn="just"/>
            <a:r>
              <a:rPr lang="fr-FR" dirty="0" smtClean="0"/>
              <a:t>40 500 vers la Suisse, environ 41 000 en Allemagne (en recul)</a:t>
            </a:r>
          </a:p>
          <a:p>
            <a:pPr algn="just"/>
            <a:r>
              <a:rPr lang="fr-FR" dirty="0" smtClean="0"/>
              <a:t>8 239 vers la Belgique, en stabilisation (données 2020)</a:t>
            </a:r>
            <a:endParaRPr lang="fr-FR" dirty="0"/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AA18C7A1-011A-4FEA-A41B-9E6820C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75" y="185226"/>
            <a:ext cx="11619198" cy="645284"/>
          </a:xfrm>
        </p:spPr>
        <p:txBody>
          <a:bodyPr rtlCol="0"/>
          <a:lstStyle/>
          <a:p>
            <a:r>
              <a:rPr lang="fr-FR" sz="4000" dirty="0" smtClean="0"/>
              <a:t>10 – L’attractivité du Luxembourg s’estompe un peu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9564284" y="3594839"/>
            <a:ext cx="219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 : INSEE, STATEC, OIE, IBA, OFS,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Bundesagentur</a:t>
            </a:r>
            <a:r>
              <a:rPr kumimoji="0" lang="fr-FR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fr-FR" sz="1400" kern="0" dirty="0" err="1">
                <a:solidFill>
                  <a:prstClr val="black"/>
                </a:solidFill>
              </a:rPr>
              <a:t>F</a:t>
            </a:r>
            <a:r>
              <a:rPr kumimoji="0" lang="fr-FR" sz="1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ür</a:t>
            </a:r>
            <a:r>
              <a:rPr kumimoji="0" lang="fr-FR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fr-FR" sz="1400" kern="0" noProof="0" dirty="0" err="1" smtClean="0">
                <a:solidFill>
                  <a:prstClr val="black"/>
                </a:solidFill>
              </a:rPr>
              <a:t>A</a:t>
            </a:r>
            <a:r>
              <a:rPr kumimoji="0" lang="fr-FR" sz="1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rbeit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6F24AE2-8B8F-472F-9656-4C23FD12D3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32423" y="5999921"/>
            <a:ext cx="4461077" cy="767706"/>
          </a:xfrm>
        </p:spPr>
        <p:txBody>
          <a:bodyPr rtlCol="0"/>
          <a:lstStyle/>
          <a:p>
            <a:pPr algn="ctr"/>
            <a:r>
              <a:rPr lang="fr-FR" sz="1600" b="0" dirty="0" smtClean="0">
                <a:solidFill>
                  <a:srgbClr val="211D1E"/>
                </a:solidFill>
                <a:latin typeface="Calibri" panose="020F0502020204030204" pitchFamily="34" charset="0"/>
              </a:rPr>
              <a:t>Taux de chômage dans les territoires transfrontaliers aux 4</a:t>
            </a:r>
            <a:r>
              <a:rPr lang="fr-FR" sz="1600" b="0" baseline="30000" dirty="0" smtClean="0">
                <a:solidFill>
                  <a:srgbClr val="211D1E"/>
                </a:solidFill>
                <a:latin typeface="Calibri" panose="020F0502020204030204" pitchFamily="34" charset="0"/>
              </a:rPr>
              <a:t>ème</a:t>
            </a:r>
            <a:r>
              <a:rPr lang="fr-FR" sz="1600" b="0" dirty="0" smtClean="0">
                <a:solidFill>
                  <a:srgbClr val="211D1E"/>
                </a:solidFill>
                <a:latin typeface="Calibri" panose="020F0502020204030204" pitchFamily="34" charset="0"/>
              </a:rPr>
              <a:t> trimestres 2022 et 2023</a:t>
            </a:r>
            <a:endParaRPr lang="fr-FR" sz="1200" b="0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547035"/>
              </p:ext>
            </p:extLst>
          </p:nvPr>
        </p:nvGraphicFramePr>
        <p:xfrm>
          <a:off x="7313912" y="830510"/>
          <a:ext cx="5158540" cy="299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765545"/>
              </p:ext>
            </p:extLst>
          </p:nvPr>
        </p:nvGraphicFramePr>
        <p:xfrm>
          <a:off x="396024" y="3806626"/>
          <a:ext cx="7287924" cy="266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7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07706-137B-45F4-90BD-85B83E847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2189" y="380714"/>
            <a:ext cx="10405282" cy="4413756"/>
          </a:xfrm>
        </p:spPr>
        <p:txBody>
          <a:bodyPr/>
          <a:lstStyle/>
          <a:p>
            <a:pPr algn="ctr"/>
            <a:endParaRPr lang="fr-FR" sz="2000" dirty="0"/>
          </a:p>
          <a:p>
            <a:pPr algn="ctr"/>
            <a:r>
              <a:rPr lang="fr-FR" sz="4800" b="1" dirty="0" smtClean="0"/>
              <a:t>Merci de votre attention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2000" dirty="0" smtClean="0"/>
              <a:t>Le CESER Grand Est et le groupe de travail spécialisé Conjoncture remercient la Banque de France, l’INSEE, France Travail et l’URSSAF.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Pour informations complémentaires, contactez Nicolas BRIZION – </a:t>
            </a:r>
            <a:r>
              <a:rPr lang="fr-FR" dirty="0" smtClean="0">
                <a:hlinkClick r:id="rId2"/>
              </a:rPr>
              <a:t>Nicolas.BRIZION@grandest.fr</a:t>
            </a:r>
            <a:r>
              <a:rPr lang="fr-FR" dirty="0" smtClean="0"/>
              <a:t> - 0387616583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0B903A-AC2C-4EC0-9C49-8FBCCD37D2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906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66BAB-CDA2-428D-96EA-233B4B04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068" y="439676"/>
            <a:ext cx="10130147" cy="645284"/>
          </a:xfrm>
        </p:spPr>
        <p:txBody>
          <a:bodyPr/>
          <a:lstStyle/>
          <a:p>
            <a:r>
              <a:rPr lang="fr-FR" dirty="0" smtClean="0"/>
              <a:t>1 – L’indicateur synthétique du CESER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9D2653-1D36-4CC8-9A9B-36FAD05C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2</a:t>
            </a:fld>
            <a:endParaRPr lang="fr-FR" noProof="0"/>
          </a:p>
        </p:txBody>
      </p:sp>
      <p:sp>
        <p:nvSpPr>
          <p:cNvPr id="8" name="ZoneTexte 7"/>
          <p:cNvSpPr txBox="1"/>
          <p:nvPr/>
        </p:nvSpPr>
        <p:spPr>
          <a:xfrm>
            <a:off x="10231355" y="5263255"/>
            <a:ext cx="1406860" cy="923330"/>
          </a:xfrm>
          <a:prstGeom prst="rect">
            <a:avLst/>
          </a:prstGeom>
          <a:gradFill flip="none" rotWithShape="1">
            <a:gsLst>
              <a:gs pos="0">
                <a:srgbClr val="99FF00">
                  <a:shade val="30000"/>
                  <a:satMod val="115000"/>
                </a:srgbClr>
              </a:gs>
              <a:gs pos="50000">
                <a:srgbClr val="99FF00">
                  <a:shade val="67500"/>
                  <a:satMod val="115000"/>
                </a:srgbClr>
              </a:gs>
              <a:gs pos="100000">
                <a:srgbClr val="99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b="1" kern="0" dirty="0" smtClean="0">
                <a:solidFill>
                  <a:prstClr val="black"/>
                </a:solidFill>
                <a:cs typeface="Arial" charset="0"/>
              </a:rPr>
              <a:t>Indicateur</a:t>
            </a:r>
          </a:p>
          <a:p>
            <a:pPr algn="ctr">
              <a:defRPr/>
            </a:pPr>
            <a:r>
              <a:rPr lang="fr-FR" b="1" kern="0" dirty="0" smtClean="0">
                <a:solidFill>
                  <a:prstClr val="black"/>
                </a:solidFill>
                <a:cs typeface="Arial" charset="0"/>
              </a:rPr>
              <a:t>synthétique</a:t>
            </a:r>
          </a:p>
          <a:p>
            <a:pPr algn="ctr">
              <a:defRPr/>
            </a:pPr>
            <a:r>
              <a:rPr lang="fr-FR" b="1" kern="0" dirty="0" smtClean="0">
                <a:solidFill>
                  <a:prstClr val="black"/>
                </a:solidFill>
                <a:cs typeface="Arial" charset="0"/>
              </a:rPr>
              <a:t>du Grand Est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330590" y="4256884"/>
            <a:ext cx="1162498" cy="523220"/>
          </a:xfrm>
          <a:prstGeom prst="rect">
            <a:avLst/>
          </a:prstGeom>
          <a:solidFill>
            <a:srgbClr val="99FF00">
              <a:alpha val="43922"/>
            </a:srgbClr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1400" b="1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Commerce </a:t>
            </a:r>
          </a:p>
          <a:p>
            <a:pPr algn="ctr">
              <a:defRPr/>
            </a:pPr>
            <a:r>
              <a:rPr lang="fr-FR" sz="1400" b="1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extérieur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539836" y="3363364"/>
            <a:ext cx="782587" cy="307777"/>
          </a:xfrm>
          <a:prstGeom prst="rect">
            <a:avLst/>
          </a:prstGeom>
          <a:solidFill>
            <a:srgbClr val="99FF00">
              <a:alpha val="43922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400" b="1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Intérim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143376" y="1932258"/>
            <a:ext cx="1576072" cy="738664"/>
          </a:xfrm>
          <a:prstGeom prst="rect">
            <a:avLst/>
          </a:prstGeom>
          <a:solidFill>
            <a:srgbClr val="99FF00">
              <a:alpha val="43922"/>
            </a:srgbClr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1400" b="1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Demandeurs </a:t>
            </a:r>
          </a:p>
          <a:p>
            <a:pPr algn="ctr">
              <a:defRPr/>
            </a:pPr>
            <a:r>
              <a:rPr lang="fr-FR" sz="1400" b="1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d’emploi de</a:t>
            </a:r>
          </a:p>
          <a:p>
            <a:pPr algn="ctr">
              <a:defRPr/>
            </a:pPr>
            <a:r>
              <a:rPr lang="fr-FR" sz="1400" b="1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moins de 25 ans</a:t>
            </a:r>
          </a:p>
        </p:txBody>
      </p:sp>
      <p:sp>
        <p:nvSpPr>
          <p:cNvPr id="12" name="Plus 11"/>
          <p:cNvSpPr/>
          <p:nvPr/>
        </p:nvSpPr>
        <p:spPr>
          <a:xfrm>
            <a:off x="10751110" y="2827615"/>
            <a:ext cx="360040" cy="357661"/>
          </a:xfrm>
          <a:prstGeom prst="mathPlus">
            <a:avLst/>
          </a:prstGeom>
          <a:solidFill>
            <a:srgbClr val="00B050">
              <a:alpha val="4392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10731819" y="3790283"/>
            <a:ext cx="360040" cy="360040"/>
          </a:xfrm>
          <a:prstGeom prst="mathPlus">
            <a:avLst/>
          </a:prstGeom>
          <a:solidFill>
            <a:srgbClr val="00B050">
              <a:alpha val="4392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" name="Égal 13"/>
          <p:cNvSpPr/>
          <p:nvPr/>
        </p:nvSpPr>
        <p:spPr>
          <a:xfrm>
            <a:off x="10706274" y="4886665"/>
            <a:ext cx="411130" cy="270029"/>
          </a:xfrm>
          <a:prstGeom prst="mathEqual">
            <a:avLst/>
          </a:prstGeom>
          <a:solidFill>
            <a:srgbClr val="00B050">
              <a:alpha val="4392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smtClean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61600"/>
              </p:ext>
            </p:extLst>
          </p:nvPr>
        </p:nvGraphicFramePr>
        <p:xfrm>
          <a:off x="1508068" y="1481412"/>
          <a:ext cx="8182408" cy="529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2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777621"/>
              </p:ext>
            </p:extLst>
          </p:nvPr>
        </p:nvGraphicFramePr>
        <p:xfrm>
          <a:off x="251973" y="2202327"/>
          <a:ext cx="6743579" cy="388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4131806-19ED-4321-B929-D132F388CCA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140310" y="1115656"/>
            <a:ext cx="4756411" cy="5422006"/>
          </a:xfrm>
        </p:spPr>
        <p:txBody>
          <a:bodyPr rtlCol="0"/>
          <a:lstStyle/>
          <a:p>
            <a:pPr algn="just"/>
            <a:r>
              <a:rPr lang="fr-FR" dirty="0" smtClean="0"/>
              <a:t>2 milliards d’exportations de moins en 2023 par rapport à 2022</a:t>
            </a:r>
          </a:p>
          <a:p>
            <a:pPr algn="just"/>
            <a:r>
              <a:rPr lang="fr-FR" dirty="0" smtClean="0"/>
              <a:t>Les importations ne ralentissent pas aussi rapidement, entraînant une forte dégradation du solde commercial, à 0,5 milliard (6,4 milliards en 2021)</a:t>
            </a:r>
          </a:p>
          <a:p>
            <a:pPr algn="just"/>
            <a:r>
              <a:rPr lang="fr-FR" dirty="0" smtClean="0"/>
              <a:t>Auparavant seule région positive avec Occitanie, le Grand Est </a:t>
            </a:r>
            <a:r>
              <a:rPr lang="fr-FR" dirty="0" err="1" smtClean="0"/>
              <a:t>est</a:t>
            </a:r>
            <a:r>
              <a:rPr lang="fr-FR" dirty="0" smtClean="0"/>
              <a:t> désormais dépassé par la Bourgogne-Franche-Comté (+0,8 milliard)</a:t>
            </a:r>
          </a:p>
          <a:p>
            <a:pPr algn="just"/>
            <a:r>
              <a:rPr lang="fr-FR" dirty="0" smtClean="0"/>
              <a:t>Principaux secteurs exportateurs : automobiles (10,1 mds), pharmaceutique (6,1 mds), boissons (5,8 mds) </a:t>
            </a:r>
          </a:p>
          <a:p>
            <a:pPr algn="just"/>
            <a:r>
              <a:rPr lang="fr-FR" dirty="0" smtClean="0"/>
              <a:t>Au niveau national, retournement de tendance : l’import décroit et l’export progresse</a:t>
            </a:r>
          </a:p>
          <a:p>
            <a:pPr algn="just"/>
            <a:r>
              <a:rPr lang="fr-FR" dirty="0" smtClean="0"/>
              <a:t>Balance commerciale de l’agro-alimentaire positive de 7 milliards en région, passant même pour la première fois au-dessus de celle de la France</a:t>
            </a: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AA18C7A1-011A-4FEA-A41B-9E6820C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95" y="220698"/>
            <a:ext cx="11191030" cy="582978"/>
          </a:xfrm>
        </p:spPr>
        <p:txBody>
          <a:bodyPr rtlCol="0"/>
          <a:lstStyle/>
          <a:p>
            <a:r>
              <a:rPr lang="fr-FR" sz="3400" dirty="0"/>
              <a:t>2</a:t>
            </a:r>
            <a:r>
              <a:rPr lang="fr-FR" sz="3400" dirty="0" smtClean="0"/>
              <a:t> – Commerce extérieur : la balance commerciale s’étiole</a:t>
            </a:r>
            <a:endParaRPr lang="fr-FR" sz="3400" dirty="0"/>
          </a:p>
        </p:txBody>
      </p:sp>
      <p:sp>
        <p:nvSpPr>
          <p:cNvPr id="16" name="ZoneTexte 1"/>
          <p:cNvSpPr txBox="1"/>
          <p:nvPr/>
        </p:nvSpPr>
        <p:spPr>
          <a:xfrm>
            <a:off x="3063933" y="3080666"/>
            <a:ext cx="1479417" cy="3692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4F81BD">
                    <a:lumMod val="75000"/>
                  </a:srgb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exportations</a:t>
            </a:r>
            <a:endParaRPr lang="fr-FR" sz="1600" b="1" dirty="0">
              <a:solidFill>
                <a:srgbClr val="4F81BD">
                  <a:lumMod val="75000"/>
                </a:srgb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ZoneTexte 1"/>
          <p:cNvSpPr txBox="1"/>
          <p:nvPr/>
        </p:nvSpPr>
        <p:spPr>
          <a:xfrm>
            <a:off x="3904164" y="4133563"/>
            <a:ext cx="1522663" cy="3435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C0504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importations</a:t>
            </a:r>
          </a:p>
        </p:txBody>
      </p:sp>
      <p:sp>
        <p:nvSpPr>
          <p:cNvPr id="18" name="ZoneTexte 3"/>
          <p:cNvSpPr txBox="1"/>
          <p:nvPr/>
        </p:nvSpPr>
        <p:spPr>
          <a:xfrm>
            <a:off x="2383448" y="4490347"/>
            <a:ext cx="193456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solde commercial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4695" y="1514263"/>
            <a:ext cx="6236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Evolution des exportations, importations et solde commercial de la région Grand Est sur 4 trimestres glissants (en millions d’euros)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88921" y="2098952"/>
            <a:ext cx="506632" cy="2066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4776427" y="2735742"/>
            <a:ext cx="1479417" cy="3692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4F81BD">
                    <a:lumMod val="75000"/>
                  </a:srgb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71,8 mds</a:t>
            </a:r>
            <a:endParaRPr lang="fr-FR" sz="1600" b="1" dirty="0">
              <a:solidFill>
                <a:srgbClr val="4F81BD">
                  <a:lumMod val="75000"/>
                </a:srgb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5410458" y="4133563"/>
            <a:ext cx="1522663" cy="3435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C0504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71,3 mds</a:t>
            </a:r>
            <a:endParaRPr lang="fr-FR" sz="1600" b="1" dirty="0">
              <a:solidFill>
                <a:srgbClr val="C0504D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55454" y="6229885"/>
            <a:ext cx="225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 : Douanes</a:t>
            </a:r>
          </a:p>
        </p:txBody>
      </p:sp>
    </p:spTree>
    <p:extLst>
      <p:ext uri="{BB962C8B-B14F-4D97-AF65-F5344CB8AC3E}">
        <p14:creationId xmlns:p14="http://schemas.microsoft.com/office/powerpoint/2010/main" val="27086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509"/>
            <a:ext cx="3441814" cy="3521044"/>
          </a:xfrm>
          <a:prstGeom prst="rect">
            <a:avLst/>
          </a:prstGeom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446841"/>
              </p:ext>
            </p:extLst>
          </p:nvPr>
        </p:nvGraphicFramePr>
        <p:xfrm>
          <a:off x="3441814" y="25853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73A7F9-AD85-4023-883F-60B4C8C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4</a:t>
            </a:fld>
            <a:endParaRPr lang="fr-FR" noProof="0"/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AA18C7A1-011A-4FEA-A41B-9E6820C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37" y="140778"/>
            <a:ext cx="11397910" cy="645284"/>
          </a:xfrm>
        </p:spPr>
        <p:txBody>
          <a:bodyPr rtlCol="0"/>
          <a:lstStyle/>
          <a:p>
            <a:r>
              <a:rPr lang="fr-FR" sz="3200" dirty="0"/>
              <a:t>3</a:t>
            </a:r>
            <a:r>
              <a:rPr lang="fr-FR" sz="3200" dirty="0" smtClean="0"/>
              <a:t> – Solde de créations d’entreprises dans l’industrie</a:t>
            </a:r>
            <a:endParaRPr lang="fr-FR" sz="3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08718" y="1254821"/>
            <a:ext cx="668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Solde de créations d’entreprises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en 2023 par secteur d’activité et par région</a:t>
            </a:r>
            <a:endParaRPr kumimoji="0" lang="fr-FR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31040" y="5816312"/>
            <a:ext cx="22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 : Ministère de l’industrie et de l’énergie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4131806-19ED-4321-B929-D132F388CCA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74081" y="1826509"/>
            <a:ext cx="3632169" cy="5314424"/>
          </a:xfrm>
        </p:spPr>
        <p:txBody>
          <a:bodyPr rtlCol="0"/>
          <a:lstStyle/>
          <a:p>
            <a:pPr algn="just"/>
            <a:r>
              <a:rPr lang="fr-FR" sz="2000" dirty="0" smtClean="0"/>
              <a:t>L’Etat a créé  un baromètre pour comptabiliser les nouveaux sites industriels et les extensions, ainsi que les fermetures de sites ou réductions</a:t>
            </a:r>
          </a:p>
          <a:p>
            <a:pPr algn="just"/>
            <a:r>
              <a:rPr lang="fr-FR" sz="2000" dirty="0" smtClean="0"/>
              <a:t>En France, solde positif en 2023 avec +201 (354 ouvertures/extensions contre 153 fermetures/réductions</a:t>
            </a:r>
          </a:p>
          <a:p>
            <a:pPr algn="just"/>
            <a:r>
              <a:rPr lang="fr-FR" sz="2000" dirty="0" smtClean="0"/>
              <a:t>Auvergne-Rhône-Alpes pèse un tiers, devant Nouvelle-Aquitaine et Normandie</a:t>
            </a:r>
          </a:p>
          <a:p>
            <a:pPr algn="just"/>
            <a:r>
              <a:rPr lang="fr-FR" sz="2000" dirty="0" smtClean="0"/>
              <a:t>Le Grand Est </a:t>
            </a:r>
            <a:r>
              <a:rPr lang="fr-FR" sz="2000" dirty="0" smtClean="0"/>
              <a:t>évolue favorablement avec +8 </a:t>
            </a:r>
            <a:r>
              <a:rPr lang="fr-FR" sz="2000" dirty="0" smtClean="0"/>
              <a:t>(0 en 2022)</a:t>
            </a:r>
          </a:p>
          <a:p>
            <a:pPr marL="0" indent="0" algn="just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0804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587759"/>
              </p:ext>
            </p:extLst>
          </p:nvPr>
        </p:nvGraphicFramePr>
        <p:xfrm>
          <a:off x="212357" y="1805053"/>
          <a:ext cx="5175764" cy="343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73A7F9-AD85-4023-883F-60B4C8C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5</a:t>
            </a:fld>
            <a:endParaRPr lang="fr-FR" noProof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4131806-19ED-4321-B929-D132F388CCA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6400" y="1133684"/>
            <a:ext cx="6257942" cy="2623602"/>
          </a:xfrm>
        </p:spPr>
        <p:txBody>
          <a:bodyPr rtlCol="0"/>
          <a:lstStyle/>
          <a:p>
            <a:pPr algn="just">
              <a:spcBef>
                <a:spcPts val="500"/>
              </a:spcBef>
            </a:pPr>
            <a:r>
              <a:rPr lang="fr-FR" dirty="0" smtClean="0"/>
              <a:t>Après la crise </a:t>
            </a:r>
            <a:r>
              <a:rPr lang="fr-FR" dirty="0" err="1" smtClean="0"/>
              <a:t>Covid</a:t>
            </a:r>
            <a:r>
              <a:rPr lang="fr-FR" dirty="0" smtClean="0"/>
              <a:t>, la fréquentation touristique a retrouvé du tonus dès l’été 2021, d’abord grâce à la clientèle résidente, puis étrangère, retrouvant son niveau de 2019 mi-2023</a:t>
            </a:r>
          </a:p>
          <a:p>
            <a:pPr algn="just">
              <a:spcBef>
                <a:spcPts val="500"/>
              </a:spcBef>
            </a:pPr>
            <a:r>
              <a:rPr lang="fr-FR" dirty="0" smtClean="0"/>
              <a:t>Léger fléchissement depuis septembre 2023, l’évolution annuelle </a:t>
            </a:r>
            <a:r>
              <a:rPr lang="fr-FR" dirty="0" smtClean="0"/>
              <a:t>reste </a:t>
            </a:r>
            <a:r>
              <a:rPr lang="fr-FR" dirty="0" smtClean="0"/>
              <a:t>positive à la faveur d’un bel été</a:t>
            </a:r>
          </a:p>
          <a:p>
            <a:pPr algn="just">
              <a:spcBef>
                <a:spcPts val="500"/>
              </a:spcBef>
            </a:pPr>
            <a:r>
              <a:rPr lang="fr-FR" dirty="0" smtClean="0"/>
              <a:t>Nette hausse des touristes italiens, britanniques, espagnols et asiatiques, </a:t>
            </a:r>
            <a:r>
              <a:rPr lang="fr-FR" dirty="0" smtClean="0"/>
              <a:t>qui ne compense pas </a:t>
            </a:r>
            <a:r>
              <a:rPr lang="fr-FR" dirty="0" smtClean="0"/>
              <a:t>le retrait de la clientèle résidente</a:t>
            </a:r>
          </a:p>
          <a:p>
            <a:pPr algn="just">
              <a:spcBef>
                <a:spcPts val="500"/>
              </a:spcBef>
            </a:pPr>
            <a:r>
              <a:rPr lang="fr-FR" dirty="0" smtClean="0"/>
              <a:t>Le Bas-Rhin et le Haut-Rhin tirent encore leur épingle du jeu, à l’inverse de la Haute-Marne, la Meuse, la Meurthe-et-Moselle ou des Vosges</a:t>
            </a:r>
          </a:p>
          <a:p>
            <a:pPr algn="just">
              <a:spcBef>
                <a:spcPts val="500"/>
              </a:spcBef>
            </a:pPr>
            <a:endParaRPr lang="fr-FR" dirty="0"/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AA18C7A1-011A-4FEA-A41B-9E6820C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01" y="192720"/>
            <a:ext cx="11396659" cy="645284"/>
          </a:xfrm>
        </p:spPr>
        <p:txBody>
          <a:bodyPr rtlCol="0"/>
          <a:lstStyle/>
          <a:p>
            <a:r>
              <a:rPr lang="fr-FR" sz="3300" dirty="0"/>
              <a:t>4</a:t>
            </a:r>
            <a:r>
              <a:rPr lang="fr-FR" sz="3300" dirty="0" smtClean="0"/>
              <a:t> – Légère décélération de la fréquentation touristique</a:t>
            </a:r>
            <a:endParaRPr lang="fr-FR" sz="3300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6F24AE2-8B8F-472F-9656-4C23FD12D3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701" y="1178756"/>
            <a:ext cx="5079710" cy="702047"/>
          </a:xfrm>
        </p:spPr>
        <p:txBody>
          <a:bodyPr rtlCol="0"/>
          <a:lstStyle/>
          <a:p>
            <a:r>
              <a:rPr lang="fr-FR" sz="2000" dirty="0" smtClean="0">
                <a:solidFill>
                  <a:schemeClr val="bg2"/>
                </a:solidFill>
              </a:rPr>
              <a:t>Evolution du nombre de nuitées en hôtellerie </a:t>
            </a:r>
            <a:r>
              <a:rPr lang="fr-FR" sz="1600" dirty="0" smtClean="0">
                <a:solidFill>
                  <a:schemeClr val="bg2"/>
                </a:solidFill>
              </a:rPr>
              <a:t>en moyenne sur 12 mois, indice 100 en mars 2013</a:t>
            </a:r>
            <a:endParaRPr lang="fr-FR" sz="2000" dirty="0" smtClean="0">
              <a:solidFill>
                <a:schemeClr val="bg2"/>
              </a:solidFill>
            </a:endParaRPr>
          </a:p>
          <a:p>
            <a:r>
              <a:rPr lang="fr-FR" sz="2000" dirty="0"/>
              <a:t> </a:t>
            </a:r>
            <a:r>
              <a:rPr lang="fr-FR" sz="2000" dirty="0" smtClean="0"/>
              <a:t>                                                                               </a:t>
            </a:r>
            <a:endParaRPr lang="fr-FR" sz="1600" dirty="0"/>
          </a:p>
        </p:txBody>
      </p:sp>
      <p:sp>
        <p:nvSpPr>
          <p:cNvPr id="13" name="ZoneTexte 1"/>
          <p:cNvSpPr txBox="1"/>
          <p:nvPr/>
        </p:nvSpPr>
        <p:spPr>
          <a:xfrm>
            <a:off x="1729393" y="2683509"/>
            <a:ext cx="2751634" cy="5071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solidFill>
                  <a:srgbClr val="C00000"/>
                </a:solidFill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France métropolitaine </a:t>
            </a:r>
            <a:endParaRPr lang="fr-FR" sz="1400" b="1" dirty="0">
              <a:solidFill>
                <a:srgbClr val="C00000"/>
              </a:solidFill>
              <a:latin typeface="Calibri Light" panose="020F0302020204030204" pitchFamily="34" charset="0"/>
              <a:ea typeface="Ebrima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2000387" y="1954774"/>
            <a:ext cx="605069" cy="3273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Grand Est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97798" y="5460666"/>
            <a:ext cx="186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 :</a:t>
            </a:r>
            <a:r>
              <a:rPr kumimoji="0" lang="fr-FR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INSEE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21" y="3842674"/>
            <a:ext cx="3778140" cy="29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1"/>
          </p:nvPr>
        </p:nvSpPr>
        <p:spPr>
          <a:xfrm>
            <a:off x="1298967" y="3570674"/>
            <a:ext cx="5190254" cy="694169"/>
          </a:xfrm>
        </p:spPr>
        <p:txBody>
          <a:bodyPr/>
          <a:lstStyle/>
          <a:p>
            <a:pPr marL="228600" lvl="0" indent="-228600" algn="ctr">
              <a:buNone/>
            </a:pPr>
            <a:r>
              <a:rPr lang="fr-FR" sz="1400" b="1" dirty="0">
                <a:solidFill>
                  <a:srgbClr val="595959"/>
                </a:solidFill>
              </a:rPr>
              <a:t>Evolution du nombre de constructions de logements en </a:t>
            </a:r>
            <a:r>
              <a:rPr lang="fr-FR" sz="1400" b="1" dirty="0" smtClean="0">
                <a:solidFill>
                  <a:srgbClr val="595959"/>
                </a:solidFill>
              </a:rPr>
              <a:t>région Grand </a:t>
            </a:r>
            <a:r>
              <a:rPr lang="fr-FR" sz="1400" b="1" dirty="0">
                <a:solidFill>
                  <a:srgbClr val="595959"/>
                </a:solidFill>
              </a:rPr>
              <a:t>Est et en France métropolitaine, indice 100 </a:t>
            </a:r>
            <a:r>
              <a:rPr lang="fr-FR" sz="1400" b="1" dirty="0" smtClean="0">
                <a:solidFill>
                  <a:srgbClr val="595959"/>
                </a:solidFill>
              </a:rPr>
              <a:t>janvier 2008, </a:t>
            </a:r>
            <a:r>
              <a:rPr lang="fr-FR" sz="1400" b="1" dirty="0">
                <a:solidFill>
                  <a:srgbClr val="595959"/>
                </a:solidFill>
              </a:rPr>
              <a:t>en moyenne sur 12 mois glissants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5120" y="219608"/>
            <a:ext cx="11239199" cy="645284"/>
          </a:xfrm>
        </p:spPr>
        <p:txBody>
          <a:bodyPr/>
          <a:lstStyle/>
          <a:p>
            <a:r>
              <a:rPr lang="fr-FR" sz="4000" dirty="0" smtClean="0"/>
              <a:t>5 - La construction résidentielle continue de plonger</a:t>
            </a:r>
            <a:endParaRPr lang="fr-FR" sz="4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6</a:t>
            </a:fld>
            <a:endParaRPr lang="fr-FR" noProof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4131806-19ED-4321-B929-D132F388CCA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52513" y="1151577"/>
            <a:ext cx="9871611" cy="2623602"/>
          </a:xfrm>
        </p:spPr>
        <p:txBody>
          <a:bodyPr rtlCol="0"/>
          <a:lstStyle/>
          <a:p>
            <a:pPr algn="just">
              <a:spcBef>
                <a:spcPts val="500"/>
              </a:spcBef>
            </a:pPr>
            <a:r>
              <a:rPr lang="fr-FR" dirty="0" smtClean="0"/>
              <a:t>Après un creux de 2018 à 2021, on notait un bon retour de la construction résidentielle (28 </a:t>
            </a:r>
            <a:r>
              <a:rPr lang="fr-FR" dirty="0"/>
              <a:t>7</a:t>
            </a:r>
            <a:r>
              <a:rPr lang="fr-FR" dirty="0" smtClean="0"/>
              <a:t>00 constructions de logements sur un an, record depuis 10 ans)</a:t>
            </a:r>
          </a:p>
          <a:p>
            <a:pPr algn="just">
              <a:spcBef>
                <a:spcPts val="500"/>
              </a:spcBef>
            </a:pPr>
            <a:r>
              <a:rPr lang="fr-FR" dirty="0" smtClean="0"/>
              <a:t>Repli considérable depuis fin 2022 : seulement 20 300 nouveaux logements en 2023, plus faible volume jamais enregistré sur un an, tendance similaire au national</a:t>
            </a:r>
          </a:p>
          <a:p>
            <a:pPr algn="just">
              <a:spcBef>
                <a:spcPts val="500"/>
              </a:spcBef>
            </a:pPr>
            <a:r>
              <a:rPr lang="fr-FR" dirty="0" smtClean="0"/>
              <a:t>L’Aube, la Marne et la Meurthe-et-Moselle résistent</a:t>
            </a:r>
          </a:p>
          <a:p>
            <a:pPr algn="just">
              <a:spcBef>
                <a:spcPts val="500"/>
              </a:spcBef>
            </a:pPr>
            <a:r>
              <a:rPr lang="fr-FR" dirty="0" smtClean="0"/>
              <a:t>Les autorisations et les constructions de locaux se </a:t>
            </a:r>
            <a:r>
              <a:rPr lang="fr-FR" dirty="0" smtClean="0"/>
              <a:t>maintiennent </a:t>
            </a:r>
            <a:r>
              <a:rPr lang="fr-FR" dirty="0" smtClean="0"/>
              <a:t>à </a:t>
            </a:r>
            <a:r>
              <a:rPr lang="fr-FR" dirty="0" smtClean="0"/>
              <a:t>un bon </a:t>
            </a:r>
            <a:r>
              <a:rPr lang="fr-FR" dirty="0" smtClean="0"/>
              <a:t>niveau</a:t>
            </a:r>
            <a:r>
              <a:rPr lang="fr-FR" dirty="0"/>
              <a:t> </a:t>
            </a:r>
            <a:r>
              <a:rPr lang="fr-FR" dirty="0" smtClean="0"/>
              <a:t>: les ouvertures de chantiers suivent difficilement les autorisations mais progressent de 5% sur un an</a:t>
            </a:r>
          </a:p>
          <a:p>
            <a:pPr algn="just">
              <a:spcBef>
                <a:spcPts val="500"/>
              </a:spcBef>
            </a:pPr>
            <a:r>
              <a:rPr lang="fr-FR" dirty="0" smtClean="0"/>
              <a:t>Le Bas-Rhin et la Moselle pèsent à eux-seuls la moitié des construction de locaux en région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810250" y="3467757"/>
            <a:ext cx="6096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fr-FR" sz="1400" b="1" dirty="0">
                <a:solidFill>
                  <a:srgbClr val="595959"/>
                </a:solidFill>
              </a:rPr>
              <a:t>Evolution </a:t>
            </a:r>
            <a:r>
              <a:rPr lang="fr-FR" sz="1400" b="1" dirty="0" smtClean="0">
                <a:solidFill>
                  <a:srgbClr val="595959"/>
                </a:solidFill>
              </a:rPr>
              <a:t>de la construction de locaux (en m²)</a:t>
            </a:r>
            <a:endParaRPr lang="fr-FR" sz="1400" b="1" dirty="0">
              <a:solidFill>
                <a:srgbClr val="59595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8054" y="5529997"/>
            <a:ext cx="186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 :</a:t>
            </a:r>
            <a:r>
              <a:rPr kumimoji="0" lang="fr-FR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fr-FR" sz="1400" kern="0" dirty="0" smtClean="0">
                <a:solidFill>
                  <a:prstClr val="black"/>
                </a:solidFill>
              </a:rPr>
              <a:t>MTES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901530"/>
              </p:ext>
            </p:extLst>
          </p:nvPr>
        </p:nvGraphicFramePr>
        <p:xfrm>
          <a:off x="1537527" y="4103791"/>
          <a:ext cx="45720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14" y="3775179"/>
            <a:ext cx="3865199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3">
            <a:extLst>
              <a:ext uri="{FF2B5EF4-FFF2-40B4-BE49-F238E27FC236}">
                <a16:creationId xmlns:a16="http://schemas.microsoft.com/office/drawing/2014/main" id="{AA18C7A1-011A-4FEA-A41B-9E6820C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63" y="215465"/>
            <a:ext cx="11697826" cy="645284"/>
          </a:xfrm>
        </p:spPr>
        <p:txBody>
          <a:bodyPr rtlCol="0"/>
          <a:lstStyle/>
          <a:p>
            <a:r>
              <a:rPr lang="fr-FR" sz="3200" dirty="0"/>
              <a:t>6</a:t>
            </a:r>
            <a:r>
              <a:rPr lang="fr-FR" sz="3200" dirty="0" smtClean="0"/>
              <a:t> – </a:t>
            </a:r>
            <a:r>
              <a:rPr lang="fr-FR" sz="3200" dirty="0"/>
              <a:t>D</a:t>
            </a:r>
            <a:r>
              <a:rPr lang="fr-FR" sz="3200" dirty="0" smtClean="0"/>
              <a:t>éfaillances et création d’entreprises</a:t>
            </a:r>
            <a:endParaRPr lang="fr-FR" sz="3200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4131806-19ED-4321-B929-D132F388CCA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63287" y="4474748"/>
            <a:ext cx="10584873" cy="2162410"/>
          </a:xfrm>
        </p:spPr>
        <p:txBody>
          <a:bodyPr rtlCol="0"/>
          <a:lstStyle/>
          <a:p>
            <a:pPr algn="just"/>
            <a:r>
              <a:rPr lang="fr-FR" dirty="0" smtClean="0"/>
              <a:t>Plus bas niveau historique des défaillances d’entreprises depuis 30 ans atteint fin 2021, avec le report des traitements des dossiers de liquidation et les mesures de soutien aux entreprises</a:t>
            </a:r>
          </a:p>
          <a:p>
            <a:pPr algn="just"/>
            <a:r>
              <a:rPr lang="fr-FR" dirty="0" smtClean="0"/>
              <a:t>Les chiffres des défaillances désormais semblables à ce qu’ils étaient avant la crise (environ 1000 par trimestres)</a:t>
            </a:r>
          </a:p>
          <a:p>
            <a:pPr algn="just"/>
            <a:r>
              <a:rPr lang="fr-FR" dirty="0" smtClean="0"/>
              <a:t>Portées par les </a:t>
            </a:r>
            <a:r>
              <a:rPr lang="fr-FR" dirty="0" err="1" smtClean="0"/>
              <a:t>micro-entreprises</a:t>
            </a:r>
            <a:r>
              <a:rPr lang="fr-FR" dirty="0" smtClean="0"/>
              <a:t>, les créations d’entreprises de nouveau à la hausse (record avec 64 756 sur un an)</a:t>
            </a:r>
          </a:p>
          <a:p>
            <a:pPr algn="just"/>
            <a:r>
              <a:rPr lang="fr-FR" dirty="0" smtClean="0"/>
              <a:t>Seul le Bas-Rhin est marqué par une baisse des créations. Niveau quasi record des sociétés créées en région au 1</a:t>
            </a:r>
            <a:r>
              <a:rPr lang="fr-FR" baseline="30000" dirty="0" smtClean="0"/>
              <a:t>er</a:t>
            </a:r>
            <a:r>
              <a:rPr lang="fr-FR" dirty="0" smtClean="0"/>
              <a:t> trimestre 2024 (4 081, soit deux de moins que le record du 1</a:t>
            </a:r>
            <a:r>
              <a:rPr lang="fr-FR" baseline="30000" dirty="0" smtClean="0"/>
              <a:t>er</a:t>
            </a:r>
            <a:r>
              <a:rPr lang="fr-FR" dirty="0" smtClean="0"/>
              <a:t> trimestre 2022)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363287" y="1075743"/>
            <a:ext cx="4610793" cy="780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Evolution des défaillances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d’entreprise </a:t>
            </a:r>
            <a:r>
              <a:rPr lang="fr-FR" sz="1200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moyenne sur 4 trimestres,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base 100 au 4</a:t>
            </a:r>
            <a:r>
              <a:rPr lang="fr-FR" sz="1200" baseline="30000" noProof="0" dirty="0" smtClean="0">
                <a:solidFill>
                  <a:prstClr val="black"/>
                </a:solidFill>
                <a:latin typeface="Calibri" panose="020F0502020204030204"/>
              </a:rPr>
              <a:t>ème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trimestre 2018, source INSEE)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026142"/>
              </p:ext>
            </p:extLst>
          </p:nvPr>
        </p:nvGraphicFramePr>
        <p:xfrm>
          <a:off x="1552857" y="1553121"/>
          <a:ext cx="3977309" cy="286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215697"/>
              </p:ext>
            </p:extLst>
          </p:nvPr>
        </p:nvGraphicFramePr>
        <p:xfrm>
          <a:off x="6163650" y="1482994"/>
          <a:ext cx="48895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6392487" y="1092752"/>
            <a:ext cx="4610793" cy="780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Evolution des créations d’entreprises </a:t>
            </a:r>
            <a:r>
              <a:rPr lang="fr-FR" sz="1200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moyenne sur 4 trimestres glissants,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par type d’entreprise, source INSEE)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9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73A7F9-AD85-4023-883F-60B4C8C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8</a:t>
            </a:fld>
            <a:endParaRPr lang="fr-FR" noProof="0"/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AA18C7A1-011A-4FEA-A41B-9E6820C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14" y="171576"/>
            <a:ext cx="11954220" cy="645284"/>
          </a:xfrm>
        </p:spPr>
        <p:txBody>
          <a:bodyPr rtlCol="0"/>
          <a:lstStyle/>
          <a:p>
            <a:r>
              <a:rPr lang="fr-FR" sz="3600" dirty="0"/>
              <a:t>7</a:t>
            </a:r>
            <a:r>
              <a:rPr lang="fr-FR" sz="3600" dirty="0" smtClean="0"/>
              <a:t> – L’emploi stagne en région, l’intérim en fort recul</a:t>
            </a:r>
            <a:endParaRPr lang="fr-FR" sz="3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548502" y="4999441"/>
            <a:ext cx="3853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Evolution de l’emploi intérimaire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 : DARES et DREETS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smtClean="0">
                <a:solidFill>
                  <a:prstClr val="black"/>
                </a:solidFill>
              </a:rPr>
              <a:t>Données CVS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Espace réservé du contenu 2"/>
          <p:cNvSpPr>
            <a:spLocks noGrp="1"/>
          </p:cNvSpPr>
          <p:nvPr>
            <p:ph idx="4294967295"/>
          </p:nvPr>
        </p:nvSpPr>
        <p:spPr>
          <a:xfrm>
            <a:off x="6687565" y="1756659"/>
            <a:ext cx="4578687" cy="52122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000" dirty="0" smtClean="0"/>
              <a:t> En 2023 :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+ 1 644 </a:t>
            </a:r>
            <a:r>
              <a:rPr lang="fr-FR" sz="2000" dirty="0" smtClean="0"/>
              <a:t>emplois dans les services 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+ 1 277 </a:t>
            </a:r>
            <a:r>
              <a:rPr lang="fr-FR" sz="2000" dirty="0" smtClean="0"/>
              <a:t>dans le commerce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- 683 </a:t>
            </a:r>
            <a:r>
              <a:rPr lang="fr-FR" sz="2000" dirty="0" smtClean="0"/>
              <a:t>dans l’industrie</a:t>
            </a:r>
          </a:p>
          <a:p>
            <a:pPr marL="0" lv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- 1 649 </a:t>
            </a:r>
            <a:r>
              <a:rPr lang="fr-FR" sz="2000" dirty="0" smtClean="0"/>
              <a:t>dans </a:t>
            </a:r>
            <a:r>
              <a:rPr lang="fr-FR" sz="2000" dirty="0"/>
              <a:t>la construction</a:t>
            </a:r>
          </a:p>
          <a:p>
            <a:pPr marL="0" indent="0">
              <a:buNone/>
            </a:pPr>
            <a:r>
              <a:rPr lang="fr-FR" sz="2000" dirty="0" smtClean="0"/>
              <a:t>Soit </a:t>
            </a:r>
            <a:r>
              <a:rPr lang="fr-FR" sz="2000" b="1" dirty="0" smtClean="0">
                <a:solidFill>
                  <a:srgbClr val="92D050"/>
                </a:solidFill>
              </a:rPr>
              <a:t>+ 590 </a:t>
            </a:r>
            <a:r>
              <a:rPr lang="fr-FR" sz="2000" dirty="0" smtClean="0"/>
              <a:t>=&gt; après quasiment 60 000 créations les deux années précédentes</a:t>
            </a:r>
            <a:endParaRPr lang="fr-FR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-</a:t>
            </a:r>
            <a:r>
              <a:rPr lang="fr-FR" sz="2000" dirty="0" smtClean="0"/>
              <a:t>0,04% en 2023, contre +3% en 2021 et +0,2% en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Seules </a:t>
            </a:r>
            <a:r>
              <a:rPr lang="fr-FR" sz="2000" dirty="0" smtClean="0"/>
              <a:t>10 zones d’emploi du Grand Est sur 27 </a:t>
            </a:r>
            <a:r>
              <a:rPr lang="fr-FR" sz="2000" dirty="0" smtClean="0"/>
              <a:t>affichent </a:t>
            </a:r>
            <a:r>
              <a:rPr lang="fr-FR" sz="2000" dirty="0" smtClean="0"/>
              <a:t>une progression de l’emploi en 2023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97" y="2080143"/>
            <a:ext cx="4073143" cy="28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75840" y="162717"/>
            <a:ext cx="10846237" cy="645284"/>
          </a:xfrm>
        </p:spPr>
        <p:txBody>
          <a:bodyPr/>
          <a:lstStyle/>
          <a:p>
            <a:r>
              <a:rPr lang="fr-FR" sz="3200" dirty="0"/>
              <a:t>8</a:t>
            </a:r>
            <a:r>
              <a:rPr lang="fr-FR" sz="3200" dirty="0" smtClean="0"/>
              <a:t> – Evolution de l’emploi et taux de chômage par zone d’emploi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364813" y="6047091"/>
            <a:ext cx="571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Taux de chômage par zone d’emploi au 4</a:t>
            </a:r>
            <a:r>
              <a:rPr lang="fr-FR" baseline="30000" dirty="0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trimestre 2023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Source Insee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59471" y="6047091"/>
            <a:ext cx="455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Evolution de l’emploi entre T4 2022 et T4 2023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Source Urssaf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1" y="1152469"/>
            <a:ext cx="5514620" cy="4726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953" y="1110407"/>
            <a:ext cx="6096150" cy="50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eser-Couleurs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F39400"/>
      </a:accent1>
      <a:accent2>
        <a:srgbClr val="40B9BC"/>
      </a:accent2>
      <a:accent3>
        <a:srgbClr val="04708B"/>
      </a:accent3>
      <a:accent4>
        <a:srgbClr val="595959"/>
      </a:accent4>
      <a:accent5>
        <a:srgbClr val="595959"/>
      </a:accent5>
      <a:accent6>
        <a:srgbClr val="626B09"/>
      </a:accent6>
      <a:hlink>
        <a:srgbClr val="006BAA"/>
      </a:hlink>
      <a:folHlink>
        <a:srgbClr val="FFFFFF"/>
      </a:folHlink>
    </a:clrScheme>
    <a:fontScheme name="Style Ces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Diaporama" id="{0CCCA669-77EC-476D-98AC-79FB0D4EFA9B}" vid="{642CF82B-F5EA-4EE9-9DE2-69A6344A3EC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273A0-A4DF-47AA-BF1F-8758123399CE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Support présentation - modèle</Template>
  <TotalTime>5720</TotalTime>
  <Words>1298</Words>
  <Application>Microsoft Office PowerPoint</Application>
  <PresentationFormat>Grand écran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Ebrima</vt:lpstr>
      <vt:lpstr>Exo</vt:lpstr>
      <vt:lpstr>Wingdings</vt:lpstr>
      <vt:lpstr>Theme1</vt:lpstr>
      <vt:lpstr>Point sur la Conjoncture Economique et Sociale de la région Grand Est  22ème tableau de bord du CESER</vt:lpstr>
      <vt:lpstr>1 – L’indicateur synthétique du CESER</vt:lpstr>
      <vt:lpstr>2 – Commerce extérieur : la balance commerciale s’étiole</vt:lpstr>
      <vt:lpstr>3 – Solde de créations d’entreprises dans l’industrie</vt:lpstr>
      <vt:lpstr>4 – Légère décélération de la fréquentation touristique</vt:lpstr>
      <vt:lpstr>5 - La construction résidentielle continue de plonger</vt:lpstr>
      <vt:lpstr>6 – Défaillances et création d’entreprises</vt:lpstr>
      <vt:lpstr>7 – L’emploi stagne en région, l’intérim en fort recul</vt:lpstr>
      <vt:lpstr>8 – Evolution de l’emploi et taux de chômage par zone d’emploi</vt:lpstr>
      <vt:lpstr>9 – Demandeurs d’emploi et ancienneté moyenne à France Travail</vt:lpstr>
      <vt:lpstr>10 – L’attractivité du Luxembourg s’estompe un peu</vt:lpstr>
      <vt:lpstr>Présentation PowerPoint</vt:lpstr>
    </vt:vector>
  </TitlesOfParts>
  <Company>Région Grand 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plénière</dc:title>
  <dc:creator>BRIZION Nicolas</dc:creator>
  <cp:lastModifiedBy>BRIZION Nicolas</cp:lastModifiedBy>
  <cp:revision>185</cp:revision>
  <cp:lastPrinted>2023-03-01T12:38:35Z</cp:lastPrinted>
  <dcterms:created xsi:type="dcterms:W3CDTF">2021-11-24T15:25:46Z</dcterms:created>
  <dcterms:modified xsi:type="dcterms:W3CDTF">2024-06-03T07:36:43Z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